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modernComment_125_6A2D0384.xml" ContentType="application/vnd.ms-powerpoint.comments+xml"/>
  <Override PartName="/ppt/comments/modernComment_103_AA28881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90" r:id="rId6"/>
    <p:sldId id="264" r:id="rId7"/>
    <p:sldId id="261" r:id="rId8"/>
    <p:sldId id="263" r:id="rId9"/>
    <p:sldId id="257" r:id="rId10"/>
    <p:sldId id="258" r:id="rId11"/>
    <p:sldId id="265" r:id="rId12"/>
    <p:sldId id="266" r:id="rId13"/>
    <p:sldId id="273" r:id="rId14"/>
    <p:sldId id="274" r:id="rId15"/>
    <p:sldId id="275" r:id="rId16"/>
    <p:sldId id="276" r:id="rId17"/>
    <p:sldId id="277" r:id="rId18"/>
    <p:sldId id="267" r:id="rId19"/>
    <p:sldId id="278" r:id="rId20"/>
    <p:sldId id="269" r:id="rId21"/>
    <p:sldId id="280" r:id="rId22"/>
    <p:sldId id="281" r:id="rId23"/>
    <p:sldId id="270" r:id="rId24"/>
    <p:sldId id="282" r:id="rId25"/>
    <p:sldId id="283" r:id="rId26"/>
    <p:sldId id="284" r:id="rId27"/>
    <p:sldId id="285" r:id="rId28"/>
    <p:sldId id="286" r:id="rId29"/>
    <p:sldId id="268" r:id="rId30"/>
    <p:sldId id="288" r:id="rId31"/>
    <p:sldId id="289" r:id="rId32"/>
    <p:sldId id="287" r:id="rId33"/>
    <p:sldId id="272" r:id="rId34"/>
    <p:sldId id="291" r:id="rId35"/>
    <p:sldId id="293" r:id="rId36"/>
    <p:sldId id="259" r:id="rId37"/>
    <p:sldId id="294" r:id="rId38"/>
    <p:sldId id="295" r:id="rId39"/>
    <p:sldId id="296" r:id="rId40"/>
    <p:sldId id="298" r:id="rId41"/>
    <p:sldId id="279" r:id="rId42"/>
    <p:sldId id="299" r:id="rId43"/>
    <p:sldId id="301" r:id="rId44"/>
    <p:sldId id="303" r:id="rId45"/>
    <p:sldId id="297" r:id="rId46"/>
    <p:sldId id="29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56D8FB-7926-F6B0-47A8-9D0806A6A40E}" name="Stefan Veličković" initials="SV" userId="S::stefanve@comtrade.com::801e1aa2-d3cc-4247-a4bf-669fbdc625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omments/modernComment_103_AA2888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D47BD1-9367-48DB-88E6-338B02090AE5}" authorId="{FD56D8FB-7926-F6B0-47A8-9D0806A6A40E}" created="2022-10-02T00:34:39.2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54782992" sldId="259"/>
      <ac:spMk id="3" creationId="{898E08BB-BFD6-3338-5952-448BDA554D0C}"/>
    </ac:deMkLst>
    <p188:txBody>
      <a:bodyPr/>
      <a:lstStyle/>
      <a:p>
        <a:r>
          <a:rPr lang="en-US"/>
          <a:t>car_sales["Price"] = car_sales["Price"].str.replace('[\$\,\,]','').astype(float).astype(int)</a:t>
        </a:r>
      </a:p>
    </p188:txBody>
  </p188:cm>
</p188:cmLst>
</file>

<file path=ppt/comments/modernComment_125_6A2D03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C98D88-0582-4D4C-B3EB-55D64C7F7974}" authorId="{FD56D8FB-7926-F6B0-47A8-9D0806A6A40E}" created="2022-10-02T00:24:38.0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81334916" sldId="293"/>
      <ac:spMk id="3" creationId="{898E08BB-BFD6-3338-5952-448BDA554D0C}"/>
    </ac:deMkLst>
    <p188:replyLst>
      <p188:reply id="{0E1A5BCD-4761-47E7-A9B1-D8F7714C7588}" authorId="{FD56D8FB-7926-F6B0-47A8-9D0806A6A40E}" created="2022-10-02T00:25:48.804">
        <p188:txBody>
          <a:bodyPr/>
          <a:lstStyle/>
          <a:p>
            <a:r>
              <a:rPr lang="en-US"/>
              <a:t>Ovde moze da se napravi pauza</a:t>
            </a:r>
          </a:p>
        </p188:txBody>
      </p188:reply>
    </p188:replyLst>
    <p188:txBody>
      <a:bodyPr/>
      <a:lstStyle/>
      <a:p>
        <a:r>
          <a:rPr lang="en-US"/>
          <a:t>(nema potrebe za zagradama, tacka zarez, definisanje tipova podataka itd.)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5_6A2D038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03_AA2888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9FEB-C0D5-1B5F-F037-91FBC2CA6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Uvod</a:t>
            </a:r>
            <a:r>
              <a:rPr lang="en-US" dirty="0"/>
              <a:t> </a:t>
            </a:r>
            <a:r>
              <a:rPr lang="sr-Latn-RS" dirty="0"/>
              <a:t>u veštačku inteligenciju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9E823-2448-D5AB-C886-68BA1F114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err="1"/>
              <a:t>Machine</a:t>
            </a:r>
            <a:r>
              <a:rPr lang="sr-Latn-RS" dirty="0"/>
              <a:t> </a:t>
            </a:r>
            <a:r>
              <a:rPr lang="sr-Latn-RS" dirty="0" err="1"/>
              <a:t>learning</a:t>
            </a:r>
            <a:r>
              <a:rPr lang="sr-Latn-RS" dirty="0"/>
              <a:t> 101 - prva radionica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6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0210"/>
            <a:ext cx="8596668" cy="660043"/>
          </a:xfrm>
        </p:spPr>
        <p:txBody>
          <a:bodyPr/>
          <a:lstStyle/>
          <a:p>
            <a:r>
              <a:rPr lang="en-US" dirty="0" err="1"/>
              <a:t>Nadgledano</a:t>
            </a:r>
            <a:r>
              <a:rPr lang="en-US" dirty="0"/>
              <a:t> u</a:t>
            </a:r>
            <a:r>
              <a:rPr lang="sr-Latn-RS" dirty="0" err="1"/>
              <a:t>čenje</a:t>
            </a:r>
            <a:r>
              <a:rPr lang="sr-Latn-RS" dirty="0"/>
              <a:t> (</a:t>
            </a:r>
            <a:r>
              <a:rPr lang="sr-Latn-RS" dirty="0" err="1"/>
              <a:t>Supervised</a:t>
            </a:r>
            <a:r>
              <a:rPr lang="sr-Latn-RS" dirty="0"/>
              <a:t> </a:t>
            </a:r>
            <a:r>
              <a:rPr lang="sr-Latn-RS" dirty="0" err="1"/>
              <a:t>learning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55" y="1206932"/>
            <a:ext cx="7936806" cy="412144"/>
          </a:xfrm>
        </p:spPr>
        <p:txBody>
          <a:bodyPr/>
          <a:lstStyle/>
          <a:p>
            <a:r>
              <a:rPr lang="sr-Latn-RS" dirty="0"/>
              <a:t>Jasno su definisane </a:t>
            </a:r>
            <a:r>
              <a:rPr lang="sr-Latn-RS" dirty="0" err="1"/>
              <a:t>labele</a:t>
            </a:r>
            <a:r>
              <a:rPr lang="sr-Latn-RS" dirty="0"/>
              <a:t> odn. ono što pokušavamo da predvidimo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80C2C-01CB-B9B1-4872-A35F3A0A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86" y="1670394"/>
            <a:ext cx="6999143" cy="2546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2C177-CA1D-6486-73A3-1EEBF6B95296}"/>
              </a:ext>
            </a:extLst>
          </p:cNvPr>
          <p:cNvSpPr txBox="1"/>
          <p:nvPr/>
        </p:nvSpPr>
        <p:spPr>
          <a:xfrm>
            <a:off x="1057013" y="4655890"/>
            <a:ext cx="3917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Da li ovaj primer pripada jednoj ili drugoj klasi? (</a:t>
            </a:r>
            <a:r>
              <a:rPr lang="sr-Latn-RS" dirty="0" err="1"/>
              <a:t>npr</a:t>
            </a:r>
            <a:r>
              <a:rPr lang="sr-Latn-RS" dirty="0"/>
              <a:t> da ili 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Binarna klasifikacija – dve opcije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/>
              <a:t>Multifaktorska</a:t>
            </a:r>
            <a:r>
              <a:rPr lang="sr-Latn-RS" dirty="0"/>
              <a:t> klasifikacija – više opcija (</a:t>
            </a:r>
            <a:r>
              <a:rPr lang="en-US" dirty="0"/>
              <a:t>&gt;2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72A44-8CF4-7704-0F31-320B0DA462CA}"/>
              </a:ext>
            </a:extLst>
          </p:cNvPr>
          <p:cNvSpPr txBox="1"/>
          <p:nvPr/>
        </p:nvSpPr>
        <p:spPr>
          <a:xfrm>
            <a:off x="5399687" y="4655890"/>
            <a:ext cx="3917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Za koliko para mogu da prodam ovu kuću?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Koliko će ljudi kupiti ovaj proizvod?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2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0210"/>
            <a:ext cx="8483444" cy="660043"/>
          </a:xfrm>
        </p:spPr>
        <p:txBody>
          <a:bodyPr>
            <a:normAutofit fontScale="90000"/>
          </a:bodyPr>
          <a:lstStyle/>
          <a:p>
            <a:r>
              <a:rPr lang="en-US" dirty="0"/>
              <a:t>N</a:t>
            </a:r>
            <a:r>
              <a:rPr lang="sr-Latn-RS" dirty="0" err="1"/>
              <a:t>en</a:t>
            </a:r>
            <a:r>
              <a:rPr lang="en-US" dirty="0" err="1"/>
              <a:t>adgledano</a:t>
            </a:r>
            <a:r>
              <a:rPr lang="en-US" dirty="0"/>
              <a:t> u</a:t>
            </a:r>
            <a:r>
              <a:rPr lang="sr-Latn-RS" dirty="0" err="1"/>
              <a:t>čenje</a:t>
            </a:r>
            <a:r>
              <a:rPr lang="sr-Latn-RS" dirty="0"/>
              <a:t> (</a:t>
            </a:r>
            <a:r>
              <a:rPr lang="sr-Latn-RS" dirty="0" err="1"/>
              <a:t>Supervised</a:t>
            </a:r>
            <a:r>
              <a:rPr lang="sr-Latn-RS" dirty="0"/>
              <a:t> </a:t>
            </a:r>
            <a:r>
              <a:rPr lang="sr-Latn-RS" dirty="0" err="1"/>
              <a:t>learning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55" y="1206932"/>
            <a:ext cx="7936806" cy="412144"/>
          </a:xfrm>
        </p:spPr>
        <p:txBody>
          <a:bodyPr>
            <a:normAutofit/>
          </a:bodyPr>
          <a:lstStyle/>
          <a:p>
            <a:r>
              <a:rPr lang="sr-Latn-RS" dirty="0"/>
              <a:t>Imamo podatke, međutim nisu nam definisane </a:t>
            </a:r>
            <a:r>
              <a:rPr lang="sr-Latn-RS" dirty="0" err="1"/>
              <a:t>labele</a:t>
            </a:r>
            <a:r>
              <a:rPr lang="sr-Latn-RS" dirty="0"/>
              <a:t> (odn. šta je izlaz)</a:t>
            </a:r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150E7-4C81-1FAB-1AE5-A819F4B6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15755"/>
            <a:ext cx="8923392" cy="3252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1D9BA-EA1C-1853-6552-3827401A9A39}"/>
              </a:ext>
            </a:extLst>
          </p:cNvPr>
          <p:cNvSpPr txBox="1"/>
          <p:nvPr/>
        </p:nvSpPr>
        <p:spPr>
          <a:xfrm>
            <a:off x="677334" y="4727738"/>
            <a:ext cx="609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dirty="0"/>
              <a:t>Jedan od </a:t>
            </a: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primera</a:t>
            </a:r>
            <a:r>
              <a:rPr lang="sr-Latn-RS" dirty="0"/>
              <a:t> jeste upravo </a:t>
            </a:r>
            <a:r>
              <a:rPr lang="sr-Latn-RS" dirty="0" err="1"/>
              <a:t>klasterovanje</a:t>
            </a:r>
            <a:endParaRPr lang="sr-Latn-R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dirty="0"/>
              <a:t>U realnosti to su uglavnom sistemi preporuke (</a:t>
            </a:r>
            <a:r>
              <a:rPr lang="sr-Latn-RS" dirty="0" err="1"/>
              <a:t>recommendation</a:t>
            </a:r>
            <a:r>
              <a:rPr lang="sr-Latn-RS" dirty="0"/>
              <a:t> </a:t>
            </a:r>
            <a:r>
              <a:rPr lang="sr-Latn-RS" dirty="0" err="1"/>
              <a:t>systems</a:t>
            </a:r>
            <a:r>
              <a:rPr lang="sr-Latn-R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6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0210"/>
            <a:ext cx="8596668" cy="1320800"/>
          </a:xfrm>
        </p:spPr>
        <p:txBody>
          <a:bodyPr/>
          <a:lstStyle/>
          <a:p>
            <a:r>
              <a:rPr lang="sr-Latn-RS" dirty="0"/>
              <a:t>Transfer </a:t>
            </a:r>
            <a:r>
              <a:rPr lang="sr-Latn-RS" dirty="0" err="1"/>
              <a:t>learning</a:t>
            </a:r>
            <a:r>
              <a:rPr lang="sr-Latn-RS" dirty="0"/>
              <a:t> (učenje prenošenjem znanja)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1010"/>
            <a:ext cx="8282108" cy="882031"/>
          </a:xfrm>
        </p:spPr>
        <p:txBody>
          <a:bodyPr/>
          <a:lstStyle/>
          <a:p>
            <a:r>
              <a:rPr lang="sr-Latn-RS" dirty="0"/>
              <a:t>Možemo da iskoristimo modele već istrenirane na nekim podacima</a:t>
            </a:r>
          </a:p>
          <a:p>
            <a:r>
              <a:rPr lang="sr-Latn-RS" dirty="0"/>
              <a:t>Uz pomoć njih ćemo kreirati svoj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C554F-336E-D377-29E8-A7042CAA7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5" r="315"/>
          <a:stretch/>
        </p:blipFill>
        <p:spPr>
          <a:xfrm>
            <a:off x="720800" y="2820112"/>
            <a:ext cx="8107006" cy="31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0210"/>
            <a:ext cx="8596668" cy="1320800"/>
          </a:xfrm>
        </p:spPr>
        <p:txBody>
          <a:bodyPr/>
          <a:lstStyle/>
          <a:p>
            <a:r>
              <a:rPr lang="sr-Latn-RS" dirty="0" err="1"/>
              <a:t>Reinforcement</a:t>
            </a:r>
            <a:r>
              <a:rPr lang="sr-Latn-RS" dirty="0"/>
              <a:t> </a:t>
            </a:r>
            <a:r>
              <a:rPr lang="sr-Latn-RS" dirty="0" err="1"/>
              <a:t>learning</a:t>
            </a:r>
            <a:r>
              <a:rPr lang="sr-Latn-RS" dirty="0"/>
              <a:t> (učenje podsticajem)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1010"/>
            <a:ext cx="8282108" cy="882031"/>
          </a:xfrm>
        </p:spPr>
        <p:txBody>
          <a:bodyPr/>
          <a:lstStyle/>
          <a:p>
            <a:r>
              <a:rPr lang="sr-Latn-RS" dirty="0"/>
              <a:t>Učenje nagrađivanjem modela ako je uspešan i kažnjavanjem ako nije</a:t>
            </a:r>
          </a:p>
          <a:p>
            <a:r>
              <a:rPr lang="sr-Latn-RS" dirty="0"/>
              <a:t>Mi definišemo šta je uspeh</a:t>
            </a:r>
            <a:r>
              <a:rPr lang="en-US" dirty="0"/>
              <a:t>/</a:t>
            </a:r>
            <a:r>
              <a:rPr lang="en-US" dirty="0" err="1"/>
              <a:t>neuspeh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D39F9-F187-8D04-58DB-3C96F75E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02" y="2753405"/>
            <a:ext cx="7236571" cy="34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0210"/>
            <a:ext cx="8596668" cy="816528"/>
          </a:xfrm>
        </p:spPr>
        <p:txBody>
          <a:bodyPr/>
          <a:lstStyle/>
          <a:p>
            <a:r>
              <a:rPr lang="sr-Latn-RS" dirty="0"/>
              <a:t>Rešavanje problema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3" y="1266738"/>
            <a:ext cx="8349220" cy="1803633"/>
          </a:xfrm>
        </p:spPr>
        <p:txBody>
          <a:bodyPr/>
          <a:lstStyle/>
          <a:p>
            <a:r>
              <a:rPr lang="sr-Latn-RS" dirty="0"/>
              <a:t>Nadgledano učenje: Znam koji su mi ulazi (imam podatke) i koji su mi izlazi (šta predviđam)</a:t>
            </a:r>
          </a:p>
          <a:p>
            <a:r>
              <a:rPr lang="sr-Latn-RS" dirty="0" err="1"/>
              <a:t>Nenadgledano</a:t>
            </a:r>
            <a:r>
              <a:rPr lang="sr-Latn-RS" dirty="0"/>
              <a:t>: Znam ulaze ali nisam siguran koji su mi izlazi</a:t>
            </a:r>
          </a:p>
          <a:p>
            <a:r>
              <a:rPr lang="sr-Latn-RS" dirty="0"/>
              <a:t>Transfer: Mislim da je moj problem sličan drugom problemu koji sam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1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Data (Podaci)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Znamo šta rešavamo, međutim, kakvim podacima raspolažemo?</a:t>
            </a:r>
          </a:p>
          <a:p>
            <a:r>
              <a:rPr lang="sr-Latn-RS" dirty="0">
                <a:solidFill>
                  <a:schemeClr val="bg1"/>
                </a:solidFill>
              </a:rPr>
              <a:t>Struktuirani podaci (u </a:t>
            </a:r>
            <a:r>
              <a:rPr lang="sr-Latn-RS" dirty="0" err="1">
                <a:solidFill>
                  <a:schemeClr val="bg1"/>
                </a:solidFill>
              </a:rPr>
              <a:t>sheetu</a:t>
            </a:r>
            <a:r>
              <a:rPr lang="sr-Latn-RS" dirty="0">
                <a:solidFill>
                  <a:schemeClr val="bg1"/>
                </a:solidFill>
              </a:rPr>
              <a:t>)</a:t>
            </a:r>
          </a:p>
          <a:p>
            <a:r>
              <a:rPr lang="sr-Latn-RS" dirty="0" err="1">
                <a:solidFill>
                  <a:schemeClr val="bg1"/>
                </a:solidFill>
              </a:rPr>
              <a:t>Nestruktuirani</a:t>
            </a:r>
            <a:r>
              <a:rPr lang="sr-Latn-RS" dirty="0">
                <a:solidFill>
                  <a:schemeClr val="bg1"/>
                </a:solidFill>
              </a:rPr>
              <a:t> podaci (slika, zvuk, tekst)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92D60-5D29-7C5D-7E5B-C694B564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121" y="2535487"/>
            <a:ext cx="6510839" cy="2246237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5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AD58E6-73A7-D4FE-8E9C-725869051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768" y="1154065"/>
            <a:ext cx="6126674" cy="20524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07FF5F-AA55-4263-B6BE-46B38775FE8E}"/>
              </a:ext>
            </a:extLst>
          </p:cNvPr>
          <p:cNvSpPr txBox="1"/>
          <p:nvPr/>
        </p:nvSpPr>
        <p:spPr>
          <a:xfrm>
            <a:off x="649807" y="1464907"/>
            <a:ext cx="2672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/>
              <a:t>Statični podaci se ne menjaju tokom vremena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18870C-B121-E379-427F-CDE7A962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06" y="4081509"/>
            <a:ext cx="5957790" cy="25024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256A0E-35F5-147C-C1E1-EE8EA50DF857}"/>
              </a:ext>
            </a:extLst>
          </p:cNvPr>
          <p:cNvSpPr txBox="1"/>
          <p:nvPr/>
        </p:nvSpPr>
        <p:spPr>
          <a:xfrm>
            <a:off x="6946723" y="4315605"/>
            <a:ext cx="2671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/>
              <a:t>Dok se dinamični menjaju konstantno (berza)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179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Features</a:t>
            </a:r>
            <a:r>
              <a:rPr lang="sr-Latn-RS" dirty="0"/>
              <a:t> (Atributi)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1629"/>
            <a:ext cx="8596668" cy="4539733"/>
          </a:xfrm>
        </p:spPr>
        <p:txBody>
          <a:bodyPr/>
          <a:lstStyle/>
          <a:p>
            <a:r>
              <a:rPr lang="sr-Latn-RS" dirty="0"/>
              <a:t>Šta znamo o našim podacima?</a:t>
            </a:r>
          </a:p>
          <a:p>
            <a:r>
              <a:rPr lang="sr-Latn-RS" dirty="0"/>
              <a:t>Atributi </a:t>
            </a:r>
            <a:r>
              <a:rPr lang="en-US" dirty="0"/>
              <a:t>= </a:t>
            </a:r>
            <a:r>
              <a:rPr lang="en-US" dirty="0" err="1"/>
              <a:t>kolone</a:t>
            </a:r>
            <a:endParaRPr lang="sr-Latn-R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C320E-91C0-BF9F-64BA-D8E2012E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92" y="2822429"/>
            <a:ext cx="5560461" cy="3473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64391-CCD6-5784-43E8-A1B0C51B5C7B}"/>
              </a:ext>
            </a:extLst>
          </p:cNvPr>
          <p:cNvSpPr txBox="1"/>
          <p:nvPr/>
        </p:nvSpPr>
        <p:spPr>
          <a:xfrm>
            <a:off x="3704253" y="245309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features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F08C7-D0C2-58FB-78A4-F7400478B44C}"/>
              </a:ext>
            </a:extLst>
          </p:cNvPr>
          <p:cNvSpPr txBox="1"/>
          <p:nvPr/>
        </p:nvSpPr>
        <p:spPr>
          <a:xfrm>
            <a:off x="5634900" y="245309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target (izlaz)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6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03" y="545499"/>
            <a:ext cx="8482675" cy="742278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Atributi mogu biti numerički (</a:t>
            </a:r>
            <a:r>
              <a:rPr lang="sr-Latn-RS" dirty="0" err="1"/>
              <a:t>numerical</a:t>
            </a:r>
            <a:r>
              <a:rPr lang="sr-Latn-RS" dirty="0"/>
              <a:t>) i kategorički (</a:t>
            </a:r>
            <a:r>
              <a:rPr lang="sr-Latn-RS" dirty="0" err="1"/>
              <a:t>categorical</a:t>
            </a:r>
            <a:r>
              <a:rPr lang="sr-Latn-RS" dirty="0"/>
              <a:t>)</a:t>
            </a:r>
          </a:p>
          <a:p>
            <a:r>
              <a:rPr lang="sr-Latn-RS" dirty="0"/>
              <a:t>Postoje i takozvani „izvedeni“ atributi (</a:t>
            </a:r>
            <a:r>
              <a:rPr lang="sr-Latn-RS" dirty="0" err="1"/>
              <a:t>derived</a:t>
            </a:r>
            <a:r>
              <a:rPr lang="sr-Latn-RS" dirty="0"/>
              <a:t> </a:t>
            </a:r>
            <a:r>
              <a:rPr lang="sr-Latn-RS" dirty="0" err="1"/>
              <a:t>features</a:t>
            </a:r>
            <a:r>
              <a:rPr lang="sr-Latn-RS" dirty="0"/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CDAA6-4972-7114-CD1D-FCD6D94E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4" y="1535318"/>
            <a:ext cx="7826343" cy="3053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C4C2DE-CAC6-7C68-A0E3-B30DF816852C}"/>
              </a:ext>
            </a:extLst>
          </p:cNvPr>
          <p:cNvSpPr txBox="1"/>
          <p:nvPr/>
        </p:nvSpPr>
        <p:spPr>
          <a:xfrm>
            <a:off x="1619075" y="5083728"/>
            <a:ext cx="609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err="1"/>
              <a:t>Feature</a:t>
            </a:r>
            <a:r>
              <a:rPr lang="sr-Latn-RS" dirty="0"/>
              <a:t> </a:t>
            </a:r>
            <a:r>
              <a:rPr lang="sr-Latn-RS" dirty="0" err="1"/>
              <a:t>engineering</a:t>
            </a:r>
            <a:r>
              <a:rPr lang="sr-Latn-RS" dirty="0"/>
              <a:t> – gledamo </a:t>
            </a:r>
            <a:r>
              <a:rPr lang="sr-Latn-RS" dirty="0" err="1"/>
              <a:t>postojoće</a:t>
            </a:r>
            <a:r>
              <a:rPr lang="sr-Latn-RS" dirty="0"/>
              <a:t> atribute i pokušavamo da na osnovu njih kreiramo neke nove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680311" cy="697907"/>
          </a:xfrm>
        </p:spPr>
        <p:txBody>
          <a:bodyPr/>
          <a:lstStyle/>
          <a:p>
            <a:r>
              <a:rPr lang="sr-Latn-RS" dirty="0"/>
              <a:t>Drugi tipovi atributa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1630"/>
            <a:ext cx="8475212" cy="697908"/>
          </a:xfrm>
        </p:spPr>
        <p:txBody>
          <a:bodyPr/>
          <a:lstStyle/>
          <a:p>
            <a:r>
              <a:rPr lang="sr-Latn-RS" dirty="0"/>
              <a:t>Neuronske mreže (radićemo na drugoj radionici) mogu prepoznavati neke druge atribute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9B443-90C1-A216-FCA9-F546467B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11" y="2199537"/>
            <a:ext cx="7812249" cy="3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A4C3-0026-5490-142C-9E8F198E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Teoretski</a:t>
            </a:r>
            <a:r>
              <a:rPr lang="en-US" dirty="0"/>
              <a:t> deo</a:t>
            </a:r>
          </a:p>
        </p:txBody>
      </p:sp>
    </p:spTree>
    <p:extLst>
      <p:ext uri="{BB962C8B-B14F-4D97-AF65-F5344CB8AC3E}">
        <p14:creationId xmlns:p14="http://schemas.microsoft.com/office/powerpoint/2010/main" val="1735970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r-Latn-RS" dirty="0" err="1"/>
              <a:t>Modelling</a:t>
            </a:r>
            <a:r>
              <a:rPr lang="sr-Latn-RS" dirty="0"/>
              <a:t> (modelovanje)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9351"/>
            <a:ext cx="8030438" cy="1283515"/>
          </a:xfrm>
        </p:spPr>
        <p:txBody>
          <a:bodyPr/>
          <a:lstStyle/>
          <a:p>
            <a:r>
              <a:rPr lang="sr-Latn-RS" dirty="0"/>
              <a:t>Ovde već možete reći da se bavite modelovanjem (:</a:t>
            </a:r>
          </a:p>
          <a:p>
            <a:r>
              <a:rPr lang="sr-Latn-RS" dirty="0"/>
              <a:t>Na </a:t>
            </a:r>
            <a:r>
              <a:rPr lang="sr-Latn-RS" dirty="0" err="1"/>
              <a:t>osonovu</a:t>
            </a:r>
            <a:r>
              <a:rPr lang="sr-Latn-RS" dirty="0"/>
              <a:t> našeg problema i podataka, koji ćemo algoritam da koristimo?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5E58-2567-DB7F-08CE-EDA5F431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2"/>
          <a:stretch/>
        </p:blipFill>
        <p:spPr>
          <a:xfrm>
            <a:off x="1040235" y="2872635"/>
            <a:ext cx="5712903" cy="3264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F9316-2A00-8D2D-A78B-2F061ED293E5}"/>
              </a:ext>
            </a:extLst>
          </p:cNvPr>
          <p:cNvSpPr txBox="1"/>
          <p:nvPr/>
        </p:nvSpPr>
        <p:spPr>
          <a:xfrm>
            <a:off x="6753138" y="2872635"/>
            <a:ext cx="3556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Deli se na tri aktivnosti: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/>
              <a:t>Odabir i treniranje modela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/>
              <a:t>Model </a:t>
            </a:r>
            <a:r>
              <a:rPr lang="sr-Latn-RS" dirty="0" err="1"/>
              <a:t>tuning</a:t>
            </a:r>
            <a:r>
              <a:rPr lang="sr-Latn-RS" dirty="0"/>
              <a:t> (</a:t>
            </a:r>
            <a:r>
              <a:rPr lang="sr-Latn-RS" dirty="0" err="1"/>
              <a:t>nameštanj</a:t>
            </a:r>
            <a:r>
              <a:rPr lang="sr-Cyrl-RS" dirty="0"/>
              <a:t>е</a:t>
            </a:r>
            <a:r>
              <a:rPr lang="en-US" dirty="0"/>
              <a:t>/</a:t>
            </a:r>
            <a:r>
              <a:rPr lang="sr-Latn-RS" dirty="0"/>
              <a:t>podešavanje modela)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/>
              <a:t>Poređenje modela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5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684780" cy="72425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Najvažniji koncept u ML – podela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9352"/>
            <a:ext cx="8382776" cy="973122"/>
          </a:xfrm>
        </p:spPr>
        <p:txBody>
          <a:bodyPr/>
          <a:lstStyle/>
          <a:p>
            <a:r>
              <a:rPr lang="sr-Latn-RS" dirty="0"/>
              <a:t>Podela podataka na one za treniranje, </a:t>
            </a:r>
            <a:r>
              <a:rPr lang="sr-Latn-RS" dirty="0" err="1"/>
              <a:t>validaciju</a:t>
            </a:r>
            <a:r>
              <a:rPr lang="sr-Latn-RS" dirty="0"/>
              <a:t> i testiranje modela</a:t>
            </a:r>
          </a:p>
          <a:p>
            <a:r>
              <a:rPr lang="sr-Latn-RS" dirty="0"/>
              <a:t>Takozvani </a:t>
            </a:r>
            <a:r>
              <a:rPr lang="sr-Latn-RS" b="1" dirty="0" err="1"/>
              <a:t>train</a:t>
            </a:r>
            <a:r>
              <a:rPr lang="sr-Latn-RS" b="1" dirty="0"/>
              <a:t>-</a:t>
            </a:r>
            <a:r>
              <a:rPr lang="sr-Latn-RS" b="1" dirty="0" err="1"/>
              <a:t>validation</a:t>
            </a:r>
            <a:r>
              <a:rPr lang="sr-Latn-RS" b="1" dirty="0"/>
              <a:t>-test</a:t>
            </a:r>
            <a:r>
              <a:rPr lang="sr-Latn-RS" dirty="0"/>
              <a:t> </a:t>
            </a:r>
            <a:r>
              <a:rPr lang="sr-Latn-RS" b="1" dirty="0" err="1"/>
              <a:t>split</a:t>
            </a:r>
            <a:endParaRPr lang="sr-Latn-R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4AC55-7BFC-D681-AB58-4133B446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31449"/>
            <a:ext cx="8324053" cy="259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EA8D34-F41B-D634-D7C2-C6392433E0F7}"/>
              </a:ext>
            </a:extLst>
          </p:cNvPr>
          <p:cNvSpPr txBox="1"/>
          <p:nvPr/>
        </p:nvSpPr>
        <p:spPr>
          <a:xfrm>
            <a:off x="1812022" y="4806892"/>
            <a:ext cx="3478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dirty="0"/>
              <a:t>Na ovim podacima treniramo model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BE949-54EA-3C1A-4FB3-5B1873264FE0}"/>
              </a:ext>
            </a:extLst>
          </p:cNvPr>
          <p:cNvSpPr txBox="1"/>
          <p:nvPr/>
        </p:nvSpPr>
        <p:spPr>
          <a:xfrm>
            <a:off x="5818564" y="4726550"/>
            <a:ext cx="1384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Na ovim podacima tune-</a:t>
            </a:r>
            <a:r>
              <a:rPr lang="sr-Latn-RS" sz="1400" dirty="0" err="1"/>
              <a:t>ujemo</a:t>
            </a:r>
            <a:r>
              <a:rPr lang="sr-Latn-RS" sz="1400" dirty="0"/>
              <a:t> model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D9C27-0CED-2D73-397C-126B1B184A39}"/>
              </a:ext>
            </a:extLst>
          </p:cNvPr>
          <p:cNvSpPr txBox="1"/>
          <p:nvPr/>
        </p:nvSpPr>
        <p:spPr>
          <a:xfrm>
            <a:off x="7264866" y="4726550"/>
            <a:ext cx="281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Na ovim podacima testiramo i poredimo model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77FD1-3D50-8384-106E-559F531E9AB5}"/>
              </a:ext>
            </a:extLst>
          </p:cNvPr>
          <p:cNvSpPr txBox="1"/>
          <p:nvPr/>
        </p:nvSpPr>
        <p:spPr>
          <a:xfrm>
            <a:off x="771338" y="5925234"/>
            <a:ext cx="749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Generalizacija – sposobnost modela ML da na osnovu postojećeg znanja napravi predikcije na podacima koje prvi put vidi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74B5B-4D43-4ED1-9883-520CA41B2C8C}"/>
              </a:ext>
            </a:extLst>
          </p:cNvPr>
          <p:cNvSpPr txBox="1"/>
          <p:nvPr/>
        </p:nvSpPr>
        <p:spPr>
          <a:xfrm>
            <a:off x="3169459" y="375787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70%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37D26-9F58-A428-9E73-0E182E5E2D81}"/>
              </a:ext>
            </a:extLst>
          </p:cNvPr>
          <p:cNvSpPr txBox="1"/>
          <p:nvPr/>
        </p:nvSpPr>
        <p:spPr>
          <a:xfrm>
            <a:off x="6227764" y="375787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15%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45CCC-E3E2-EA23-4342-B5E39C8A611B}"/>
              </a:ext>
            </a:extLst>
          </p:cNvPr>
          <p:cNvSpPr txBox="1"/>
          <p:nvPr/>
        </p:nvSpPr>
        <p:spPr>
          <a:xfrm>
            <a:off x="7403620" y="375787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15%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1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680311" cy="697907"/>
          </a:xfrm>
        </p:spPr>
        <p:txBody>
          <a:bodyPr/>
          <a:lstStyle/>
          <a:p>
            <a:r>
              <a:rPr lang="sr-Latn-RS" dirty="0"/>
              <a:t>Kreiranje modela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08C2-ED3C-0AA6-D952-733A0C1C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87" y="1959858"/>
            <a:ext cx="7270241" cy="40264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E771A7-CF7B-6FDA-249B-66C23398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9352"/>
            <a:ext cx="8392021" cy="448661"/>
          </a:xfrm>
        </p:spPr>
        <p:txBody>
          <a:bodyPr/>
          <a:lstStyle/>
          <a:p>
            <a:r>
              <a:rPr lang="sr-Latn-RS" dirty="0"/>
              <a:t>Kao što smo napomenuli, kreiranje modela se sastoji iz tri koraka:</a:t>
            </a: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401267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680311" cy="697907"/>
          </a:xfrm>
        </p:spPr>
        <p:txBody>
          <a:bodyPr/>
          <a:lstStyle/>
          <a:p>
            <a:r>
              <a:rPr lang="sr-Latn-RS" dirty="0"/>
              <a:t>Odabir algoritma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E5944-CEB6-0B13-8611-5FA5BC278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8" b="-1"/>
          <a:stretch/>
        </p:blipFill>
        <p:spPr>
          <a:xfrm>
            <a:off x="853673" y="2107259"/>
            <a:ext cx="7981217" cy="36109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23959D-5087-C599-3344-898119D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8420"/>
            <a:ext cx="8869339" cy="578839"/>
          </a:xfrm>
        </p:spPr>
        <p:txBody>
          <a:bodyPr>
            <a:normAutofit fontScale="92500"/>
          </a:bodyPr>
          <a:lstStyle/>
          <a:p>
            <a:r>
              <a:rPr lang="sr-Latn-RS" dirty="0"/>
              <a:t>Sada kada znamo kakve imamo podatke možemo odlučiti koji algoritam koristimo</a:t>
            </a: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275877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680311" cy="697907"/>
          </a:xfrm>
        </p:spPr>
        <p:txBody>
          <a:bodyPr/>
          <a:lstStyle/>
          <a:p>
            <a:r>
              <a:rPr lang="sr-Latn-RS" dirty="0"/>
              <a:t>Treniranje modela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23959D-5087-C599-3344-898119D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8420"/>
            <a:ext cx="8869339" cy="578839"/>
          </a:xfrm>
        </p:spPr>
        <p:txBody>
          <a:bodyPr>
            <a:normAutofit/>
          </a:bodyPr>
          <a:lstStyle/>
          <a:p>
            <a:r>
              <a:rPr lang="sr-Latn-RS" dirty="0"/>
              <a:t>Odabrali smo algoritam, hajde da istreniramo model</a:t>
            </a:r>
            <a:endParaRPr lang="sr-Latn-R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3A205-CBF6-073B-46DB-C30D3FE2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54" y="2107259"/>
            <a:ext cx="4189310" cy="260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1101C-2B06-3700-4D86-5FBC471E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30" y="2805455"/>
            <a:ext cx="4000500" cy="25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00FCC-1D51-BCE6-65F8-EF7C7FCE4272}"/>
              </a:ext>
            </a:extLst>
          </p:cNvPr>
          <p:cNvSpPr txBox="1"/>
          <p:nvPr/>
        </p:nvSpPr>
        <p:spPr>
          <a:xfrm>
            <a:off x="6576969" y="247346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400" dirty="0"/>
              <a:t>X - podaci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7EECE-CFCF-F8B8-7A61-B3C29F75395A}"/>
              </a:ext>
            </a:extLst>
          </p:cNvPr>
          <p:cNvSpPr txBox="1"/>
          <p:nvPr/>
        </p:nvSpPr>
        <p:spPr>
          <a:xfrm flipH="1">
            <a:off x="8157873" y="2476591"/>
            <a:ext cx="169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y – predikcije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07BD8-E708-1494-0F65-5328D7C3EA47}"/>
              </a:ext>
            </a:extLst>
          </p:cNvPr>
          <p:cNvSpPr txBox="1"/>
          <p:nvPr/>
        </p:nvSpPr>
        <p:spPr>
          <a:xfrm>
            <a:off x="6576969" y="5329580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highlight>
                  <a:srgbClr val="FF00FF"/>
                </a:highlight>
              </a:rPr>
              <a:t>Trening set</a:t>
            </a:r>
            <a:endParaRPr lang="en-US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64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58" y="299844"/>
            <a:ext cx="8680311" cy="697907"/>
          </a:xfrm>
        </p:spPr>
        <p:txBody>
          <a:bodyPr/>
          <a:lstStyle/>
          <a:p>
            <a:r>
              <a:rPr lang="sr-Latn-RS" dirty="0"/>
              <a:t>Model </a:t>
            </a:r>
            <a:r>
              <a:rPr lang="sr-Latn-RS" dirty="0" err="1"/>
              <a:t>tuning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23959D-5087-C599-3344-898119D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914400"/>
            <a:ext cx="9101150" cy="1222310"/>
          </a:xfrm>
        </p:spPr>
        <p:txBody>
          <a:bodyPr>
            <a:normAutofit/>
          </a:bodyPr>
          <a:lstStyle/>
          <a:p>
            <a:r>
              <a:rPr lang="sr-Latn-RS" dirty="0"/>
              <a:t>Tune-</a:t>
            </a:r>
            <a:r>
              <a:rPr lang="sr-Latn-RS" dirty="0" err="1"/>
              <a:t>ovanje</a:t>
            </a:r>
            <a:r>
              <a:rPr lang="sr-Latn-RS" dirty="0"/>
              <a:t> modela se radi na </a:t>
            </a:r>
            <a:r>
              <a:rPr lang="sr-Latn-RS" dirty="0" err="1"/>
              <a:t>validacionom</a:t>
            </a:r>
            <a:r>
              <a:rPr lang="sr-Latn-RS" dirty="0"/>
              <a:t> delu </a:t>
            </a:r>
            <a:r>
              <a:rPr lang="sr-Latn-RS" dirty="0" err="1"/>
              <a:t>dataseta</a:t>
            </a:r>
            <a:r>
              <a:rPr lang="sr-Latn-RS" dirty="0"/>
              <a:t> (ili trening delu, ako nemamo </a:t>
            </a:r>
            <a:r>
              <a:rPr lang="sr-Latn-RS" dirty="0" err="1"/>
              <a:t>validacioni</a:t>
            </a:r>
            <a:r>
              <a:rPr lang="sr-Latn-RS" dirty="0"/>
              <a:t>)</a:t>
            </a:r>
          </a:p>
          <a:p>
            <a:r>
              <a:rPr lang="sr-Latn-RS" dirty="0"/>
              <a:t>Svaki model ima svoje </a:t>
            </a:r>
            <a:r>
              <a:rPr lang="sr-Latn-RS" b="1" dirty="0" err="1"/>
              <a:t>hiperparametre</a:t>
            </a:r>
            <a:r>
              <a:rPr lang="sr-Latn-RS" dirty="0"/>
              <a:t> (</a:t>
            </a:r>
            <a:r>
              <a:rPr lang="sr-Latn-RS" dirty="0" err="1"/>
              <a:t>hyperparametars</a:t>
            </a:r>
            <a:r>
              <a:rPr lang="sr-Latn-RS" dirty="0"/>
              <a:t>) koji se mogu podešavati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9F389-0DC6-0BE0-DF43-0E2DBF1E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995" y="2583790"/>
            <a:ext cx="8146014" cy="3770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140DC-D8FB-13ED-E33D-6BCB7B8C6FB2}"/>
              </a:ext>
            </a:extLst>
          </p:cNvPr>
          <p:cNvSpPr txBox="1"/>
          <p:nvPr/>
        </p:nvSpPr>
        <p:spPr>
          <a:xfrm>
            <a:off x="1611244" y="258379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Stablo odlučivanja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74BBD-2450-636D-0A04-847D1E8F8051}"/>
              </a:ext>
            </a:extLst>
          </p:cNvPr>
          <p:cNvSpPr txBox="1"/>
          <p:nvPr/>
        </p:nvSpPr>
        <p:spPr>
          <a:xfrm>
            <a:off x="6257889" y="258379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Neuralna</a:t>
            </a:r>
            <a:r>
              <a:rPr lang="sr-Latn-RS" dirty="0"/>
              <a:t> mreža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DD6CB-BF15-A39A-19E6-38319270AC58}"/>
              </a:ext>
            </a:extLst>
          </p:cNvPr>
          <p:cNvSpPr txBox="1"/>
          <p:nvPr/>
        </p:nvSpPr>
        <p:spPr>
          <a:xfrm>
            <a:off x="2038684" y="4206596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dirty="0"/>
              <a:t>3 lista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B1B75-D685-3F50-D2A9-0D26A5F5814E}"/>
              </a:ext>
            </a:extLst>
          </p:cNvPr>
          <p:cNvSpPr txBox="1"/>
          <p:nvPr/>
        </p:nvSpPr>
        <p:spPr>
          <a:xfrm>
            <a:off x="2012749" y="5830912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dirty="0"/>
              <a:t>5 listova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C15C2-2B25-7A72-2B23-A21C3333464D}"/>
              </a:ext>
            </a:extLst>
          </p:cNvPr>
          <p:cNvSpPr txBox="1"/>
          <p:nvPr/>
        </p:nvSpPr>
        <p:spPr>
          <a:xfrm>
            <a:off x="6696428" y="4207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dirty="0"/>
              <a:t>2 sloja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E42CFD-583F-68AD-C86E-03A94891B709}"/>
              </a:ext>
            </a:extLst>
          </p:cNvPr>
          <p:cNvSpPr txBox="1"/>
          <p:nvPr/>
        </p:nvSpPr>
        <p:spPr>
          <a:xfrm>
            <a:off x="6696427" y="5800134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dirty="0"/>
              <a:t>3 sloja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1009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49888" cy="776171"/>
          </a:xfrm>
        </p:spPr>
        <p:txBody>
          <a:bodyPr anchor="t">
            <a:normAutofit/>
          </a:bodyPr>
          <a:lstStyle/>
          <a:p>
            <a:r>
              <a:rPr lang="sr-Latn-RS" dirty="0" err="1"/>
              <a:t>Evaluation</a:t>
            </a:r>
            <a:r>
              <a:rPr lang="sr-Latn-RS" dirty="0"/>
              <a:t> (evaluacija </a:t>
            </a:r>
            <a:r>
              <a:rPr lang="sr-Latn-RS" dirty="0" err="1"/>
              <a:t>jelte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462"/>
            <a:ext cx="9926350" cy="1249793"/>
          </a:xfrm>
        </p:spPr>
        <p:txBody>
          <a:bodyPr>
            <a:normAutofit/>
          </a:bodyPr>
          <a:lstStyle/>
          <a:p>
            <a:r>
              <a:rPr lang="sr-Latn-RS" dirty="0"/>
              <a:t>Kako definišemo da li je naš model dobar?</a:t>
            </a:r>
          </a:p>
          <a:p>
            <a:r>
              <a:rPr lang="sr-Latn-RS" dirty="0"/>
              <a:t>„Da bi ovaj projekat bio uspešan, treba nam model koji ima tačnost (</a:t>
            </a:r>
            <a:r>
              <a:rPr lang="sr-Latn-RS" dirty="0" err="1"/>
              <a:t>accuracy</a:t>
            </a:r>
            <a:r>
              <a:rPr lang="sr-Latn-RS" dirty="0"/>
              <a:t>) od 99%“</a:t>
            </a:r>
          </a:p>
          <a:p>
            <a:r>
              <a:rPr lang="sr-Latn-RS" dirty="0"/>
              <a:t>Dobar model će imati dobre performanse i na trening i na test </a:t>
            </a:r>
            <a:r>
              <a:rPr lang="sr-Latn-RS" dirty="0" err="1"/>
              <a:t>datasetu</a:t>
            </a:r>
            <a:r>
              <a:rPr lang="sr-Latn-RS" dirty="0"/>
              <a:t>!</a:t>
            </a:r>
            <a:endParaRPr lang="en-U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99607-205C-7B1C-0284-FB2F8A39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0"/>
          <a:stretch/>
        </p:blipFill>
        <p:spPr>
          <a:xfrm>
            <a:off x="836724" y="2701255"/>
            <a:ext cx="7820714" cy="37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09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2972"/>
          </a:xfrm>
        </p:spPr>
        <p:txBody>
          <a:bodyPr/>
          <a:lstStyle/>
          <a:p>
            <a:r>
              <a:rPr lang="sr-Latn-RS" dirty="0" err="1"/>
              <a:t>Overfitting</a:t>
            </a:r>
            <a:r>
              <a:rPr lang="sr-Latn-RS" dirty="0"/>
              <a:t> i </a:t>
            </a:r>
            <a:r>
              <a:rPr lang="sr-Latn-RS" dirty="0" err="1"/>
              <a:t>underfitting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5462"/>
            <a:ext cx="8424721" cy="494949"/>
          </a:xfrm>
        </p:spPr>
        <p:txBody>
          <a:bodyPr/>
          <a:lstStyle/>
          <a:p>
            <a:r>
              <a:rPr lang="sr-Latn-RS" dirty="0"/>
              <a:t>Problemi koji nastaju kada naš model ne radi dobro generalizaciju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E1541-2FCC-FCD9-D9F8-95027772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5506"/>
            <a:ext cx="8861266" cy="32669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E96192-3283-15BF-DCC2-111747741DCA}"/>
              </a:ext>
            </a:extLst>
          </p:cNvPr>
          <p:cNvSpPr txBox="1">
            <a:spLocks/>
          </p:cNvSpPr>
          <p:nvPr/>
        </p:nvSpPr>
        <p:spPr>
          <a:xfrm>
            <a:off x="677333" y="5217953"/>
            <a:ext cx="8596668" cy="1283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err="1"/>
              <a:t>Overfitting</a:t>
            </a:r>
            <a:r>
              <a:rPr lang="sr-Latn-RS" dirty="0"/>
              <a:t> – model je naučio previše dobro i ne može da generalizuje (data </a:t>
            </a:r>
            <a:r>
              <a:rPr lang="sr-Latn-RS" dirty="0" err="1"/>
              <a:t>leakage</a:t>
            </a:r>
            <a:r>
              <a:rPr lang="sr-Latn-RS" dirty="0"/>
              <a:t> – ako treniramo na test setu </a:t>
            </a:r>
            <a:r>
              <a:rPr lang="sr-Latn-RS" dirty="0" err="1"/>
              <a:t>npr</a:t>
            </a:r>
            <a:r>
              <a:rPr lang="sr-Latn-RS" dirty="0"/>
              <a:t>)</a:t>
            </a:r>
          </a:p>
          <a:p>
            <a:r>
              <a:rPr lang="sr-Latn-RS" dirty="0" err="1"/>
              <a:t>Underfitting</a:t>
            </a:r>
            <a:r>
              <a:rPr lang="sr-Latn-RS" dirty="0"/>
              <a:t> – model nije uspeo da nauči dovoljno tokom treninga (data </a:t>
            </a:r>
            <a:r>
              <a:rPr lang="sr-Latn-RS" dirty="0" err="1"/>
              <a:t>mismatch</a:t>
            </a:r>
            <a:r>
              <a:rPr lang="sr-Latn-RS" dirty="0"/>
              <a:t> – ako se razlikuju trening i test 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20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2972"/>
          </a:xfrm>
        </p:spPr>
        <p:txBody>
          <a:bodyPr/>
          <a:lstStyle/>
          <a:p>
            <a:r>
              <a:rPr lang="sr-Latn-RS" dirty="0"/>
              <a:t>Ajoj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5462"/>
            <a:ext cx="8424721" cy="494949"/>
          </a:xfrm>
        </p:spPr>
        <p:txBody>
          <a:bodyPr/>
          <a:lstStyle/>
          <a:p>
            <a:r>
              <a:rPr lang="sr-Latn-RS" dirty="0"/>
              <a:t>Šta sad da radim majku mu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09CD2-BDA7-DB4B-0A62-4E2172E24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5" t="4546" r="1365" b="39309"/>
          <a:stretch/>
        </p:blipFill>
        <p:spPr>
          <a:xfrm>
            <a:off x="787229" y="1925627"/>
            <a:ext cx="8204930" cy="2220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9C540-6FD4-C72F-1CB0-989979E16548}"/>
              </a:ext>
            </a:extLst>
          </p:cNvPr>
          <p:cNvSpPr txBox="1"/>
          <p:nvPr/>
        </p:nvSpPr>
        <p:spPr>
          <a:xfrm>
            <a:off x="1307880" y="4193709"/>
            <a:ext cx="3581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Probaj napredniji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Povećaj broj </a:t>
            </a:r>
            <a:r>
              <a:rPr lang="sr-Latn-RS" dirty="0" err="1"/>
              <a:t>hiperparametara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Smanji broj atributa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Treniraj duže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41F63-4E9C-EC9E-D245-FB9998F9B168}"/>
              </a:ext>
            </a:extLst>
          </p:cNvPr>
          <p:cNvSpPr txBox="1"/>
          <p:nvPr/>
        </p:nvSpPr>
        <p:spPr>
          <a:xfrm>
            <a:off x="6275877" y="4193709"/>
            <a:ext cx="330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Sakupi još podataka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Probaj manje </a:t>
            </a:r>
            <a:r>
              <a:rPr lang="sr-Latn-RS" dirty="0" err="1"/>
              <a:t>komleksan</a:t>
            </a:r>
            <a:r>
              <a:rPr lang="sr-Latn-RS" dirty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4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2972"/>
          </a:xfrm>
        </p:spPr>
        <p:txBody>
          <a:bodyPr/>
          <a:lstStyle/>
          <a:p>
            <a:r>
              <a:rPr lang="sr-Latn-RS" dirty="0" err="1"/>
              <a:t>Experimentation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5461"/>
            <a:ext cx="8596668" cy="4715901"/>
          </a:xfrm>
        </p:spPr>
        <p:txBody>
          <a:bodyPr/>
          <a:lstStyle/>
          <a:p>
            <a:r>
              <a:rPr lang="sr-Latn-RS" dirty="0"/>
              <a:t>Top, imamo model, i?</a:t>
            </a:r>
          </a:p>
          <a:p>
            <a:r>
              <a:rPr lang="sr-Latn-RS" dirty="0"/>
              <a:t>Kako možemo da ga </a:t>
            </a:r>
            <a:r>
              <a:rPr lang="sr-Latn-RS" dirty="0" err="1"/>
              <a:t>pobošljamo</a:t>
            </a:r>
            <a:r>
              <a:rPr lang="sr-Latn-RS" dirty="0"/>
              <a:t> </a:t>
            </a:r>
            <a:r>
              <a:rPr lang="en-US" dirty="0"/>
              <a:t>/ </a:t>
            </a:r>
            <a:r>
              <a:rPr lang="sr-Latn-RS" dirty="0"/>
              <a:t>Šta da probamo sledeće?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FD606-22EE-05DD-D3D4-4A2C631E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8983"/>
            <a:ext cx="8013636" cy="33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E95B-2BEB-177B-6B3D-D9470A54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en-US" dirty="0"/>
              <a:t>AI vs ML vs DL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CBBC5-F83B-1D8C-AFEE-9DB6D050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737455" y="1888607"/>
            <a:ext cx="3762191" cy="3526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A0C97-2AF8-5AD0-E7E7-013E7B0C3D87}"/>
              </a:ext>
            </a:extLst>
          </p:cNvPr>
          <p:cNvSpPr txBox="1"/>
          <p:nvPr/>
        </p:nvSpPr>
        <p:spPr>
          <a:xfrm>
            <a:off x="677334" y="1351915"/>
            <a:ext cx="53375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– </a:t>
            </a:r>
            <a:r>
              <a:rPr lang="en-US" b="1" dirty="0"/>
              <a:t>Artificial intelligence </a:t>
            </a:r>
            <a:r>
              <a:rPr lang="en-US" dirty="0"/>
              <a:t>– </a:t>
            </a:r>
            <a:r>
              <a:rPr lang="en-US" dirty="0" err="1"/>
              <a:t>naj</a:t>
            </a:r>
            <a:r>
              <a:rPr lang="sr-Latn-RS" dirty="0"/>
              <a:t>širi pojam</a:t>
            </a:r>
          </a:p>
          <a:p>
            <a:r>
              <a:rPr lang="sr-Latn-RS" dirty="0"/>
              <a:t>	koji </a:t>
            </a:r>
            <a:r>
              <a:rPr lang="sr-Latn-RS" dirty="0" err="1"/>
              <a:t>predwstavlja</a:t>
            </a:r>
            <a:r>
              <a:rPr lang="sr-Latn-RS" dirty="0"/>
              <a:t> celo polje veštačke 	inteligencije</a:t>
            </a:r>
            <a:endParaRPr lang="en-US" dirty="0"/>
          </a:p>
          <a:p>
            <a:r>
              <a:rPr lang="en-US" dirty="0"/>
              <a:t>ML – </a:t>
            </a:r>
            <a:r>
              <a:rPr lang="en-US" b="1" dirty="0"/>
              <a:t>Machine learning</a:t>
            </a:r>
            <a:r>
              <a:rPr lang="sr-Latn-RS" b="1" dirty="0"/>
              <a:t> </a:t>
            </a:r>
            <a:r>
              <a:rPr lang="sr-Latn-RS" dirty="0"/>
              <a:t>– mašinsko učenje je 	</a:t>
            </a:r>
            <a:r>
              <a:rPr lang="sr-Latn-RS" dirty="0" err="1"/>
              <a:t>podoblast</a:t>
            </a:r>
            <a:r>
              <a:rPr lang="sr-Latn-RS" dirty="0"/>
              <a:t> </a:t>
            </a:r>
          </a:p>
          <a:p>
            <a:r>
              <a:rPr lang="sr-Latn-RS" dirty="0"/>
              <a:t>	veštačke inteligencije fokusirana na 	kreiranje modela</a:t>
            </a:r>
          </a:p>
          <a:p>
            <a:r>
              <a:rPr lang="sr-Latn-RS" dirty="0"/>
              <a:t>	koji mogu da vrše predviđanje (predikcije)</a:t>
            </a:r>
            <a:endParaRPr lang="en-US" dirty="0"/>
          </a:p>
          <a:p>
            <a:r>
              <a:rPr lang="en-US" dirty="0"/>
              <a:t>DL – </a:t>
            </a:r>
            <a:r>
              <a:rPr lang="en-US" b="1" dirty="0"/>
              <a:t>Deep learning</a:t>
            </a:r>
            <a:r>
              <a:rPr lang="sr-Latn-RS" b="1" dirty="0"/>
              <a:t> </a:t>
            </a:r>
            <a:r>
              <a:rPr lang="sr-Latn-RS" dirty="0"/>
              <a:t>– </a:t>
            </a:r>
            <a:r>
              <a:rPr lang="sr-Latn-RS" dirty="0" err="1"/>
              <a:t>pooblast</a:t>
            </a:r>
            <a:r>
              <a:rPr lang="sr-Latn-RS" dirty="0"/>
              <a:t> mašinskog 	učenja koja se</a:t>
            </a:r>
          </a:p>
          <a:p>
            <a:r>
              <a:rPr lang="sr-Latn-RS" dirty="0"/>
              <a:t>	</a:t>
            </a:r>
            <a:r>
              <a:rPr lang="sr-Latn-RS" dirty="0" err="1"/>
              <a:t>neuralnim</a:t>
            </a:r>
            <a:r>
              <a:rPr lang="sr-Latn-RS" dirty="0"/>
              <a:t> mrežama, i to specifično onim sa 	više </a:t>
            </a:r>
          </a:p>
          <a:p>
            <a:r>
              <a:rPr lang="sr-Latn-RS" dirty="0"/>
              <a:t>	nivoa (</a:t>
            </a:r>
            <a:r>
              <a:rPr lang="sr-Latn-RS" dirty="0" err="1"/>
              <a:t>layer</a:t>
            </a:r>
            <a:r>
              <a:rPr lang="sr-Latn-RS" dirty="0"/>
              <a:t>-a) – takozvane duboke NN 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B31222-1B35-FF9B-A82F-69A7C5A60389}"/>
              </a:ext>
            </a:extLst>
          </p:cNvPr>
          <p:cNvSpPr/>
          <p:nvPr/>
        </p:nvSpPr>
        <p:spPr>
          <a:xfrm>
            <a:off x="7901998" y="2593489"/>
            <a:ext cx="2744007" cy="2744007"/>
          </a:xfrm>
          <a:prstGeom prst="ellipse">
            <a:avLst/>
          </a:prstGeom>
          <a:solidFill>
            <a:srgbClr val="FF5050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021290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07275" cy="724250"/>
          </a:xfrm>
        </p:spPr>
        <p:txBody>
          <a:bodyPr/>
          <a:lstStyle/>
          <a:p>
            <a:r>
              <a:rPr lang="sr-Latn-RS" dirty="0"/>
              <a:t>Važna napomena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668BFA-F94C-DD10-8F5C-AE2D263AA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11360"/>
              </p:ext>
            </p:extLst>
          </p:nvPr>
        </p:nvGraphicFramePr>
        <p:xfrm>
          <a:off x="677334" y="1526796"/>
          <a:ext cx="8424192" cy="3400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096">
                  <a:extLst>
                    <a:ext uri="{9D8B030D-6E8A-4147-A177-3AD203B41FA5}">
                      <a16:colId xmlns:a16="http://schemas.microsoft.com/office/drawing/2014/main" val="3002306413"/>
                    </a:ext>
                  </a:extLst>
                </a:gridCol>
                <a:gridCol w="4212096">
                  <a:extLst>
                    <a:ext uri="{9D8B030D-6E8A-4147-A177-3AD203B41FA5}">
                      <a16:colId xmlns:a16="http://schemas.microsoft.com/office/drawing/2014/main" val="2398193015"/>
                    </a:ext>
                  </a:extLst>
                </a:gridCol>
              </a:tblGrid>
              <a:tr h="680161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Ne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756194"/>
                  </a:ext>
                </a:extLst>
              </a:tr>
              <a:tr h="680161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Pisati kod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Previše razmišljati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119923"/>
                  </a:ext>
                </a:extLst>
              </a:tr>
              <a:tr h="680161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Praviti greške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Praviti savršen model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323357"/>
                  </a:ext>
                </a:extLst>
              </a:tr>
              <a:tr h="680161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Praviti projekte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Praviti sve od nule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33816"/>
                  </a:ext>
                </a:extLst>
              </a:tr>
              <a:tr h="680161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Učiti ono što je </a:t>
                      </a:r>
                      <a:r>
                        <a:rPr lang="sr-Latn-RS" dirty="0" err="1"/>
                        <a:t>relevatno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3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92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A4C3-0026-5490-142C-9E8F198E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</a:t>
            </a:r>
            <a:r>
              <a:rPr lang="sr-Latn-RS" dirty="0" err="1"/>
              <a:t>čni</a:t>
            </a:r>
            <a:r>
              <a:rPr lang="sr-Latn-RS" dirty="0"/>
              <a:t> 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64794-A488-4D95-2341-08D26B4DD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02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073"/>
            <a:ext cx="8596668" cy="4573289"/>
          </a:xfrm>
        </p:spPr>
        <p:txBody>
          <a:bodyPr/>
          <a:lstStyle/>
          <a:p>
            <a:r>
              <a:rPr lang="sr-Latn-RS" dirty="0"/>
              <a:t>Za praktični deo ćemo koristiti </a:t>
            </a:r>
            <a:r>
              <a:rPr lang="sr-Latn-RS" dirty="0" err="1"/>
              <a:t>Python</a:t>
            </a:r>
            <a:r>
              <a:rPr lang="sr-Latn-RS" dirty="0"/>
              <a:t> programski jezik, obzirom da on predstavlja industrijski standard za data </a:t>
            </a:r>
            <a:r>
              <a:rPr lang="sr-Latn-RS" dirty="0" err="1"/>
              <a:t>science</a:t>
            </a:r>
            <a:endParaRPr lang="sr-Latn-RS" dirty="0"/>
          </a:p>
          <a:p>
            <a:r>
              <a:rPr lang="sr-Latn-RS" dirty="0"/>
              <a:t>Za pisanje koda koristićemo </a:t>
            </a:r>
            <a:r>
              <a:rPr lang="sr-Latn-RS" dirty="0" err="1"/>
              <a:t>google</a:t>
            </a:r>
            <a:r>
              <a:rPr lang="sr-Latn-RS" dirty="0"/>
              <a:t> </a:t>
            </a:r>
            <a:r>
              <a:rPr lang="sr-Latn-RS" dirty="0" err="1"/>
              <a:t>colab</a:t>
            </a:r>
            <a:r>
              <a:rPr lang="sr-Latn-RS" dirty="0"/>
              <a:t> (samo se ulogujte sa </a:t>
            </a:r>
            <a:r>
              <a:rPr lang="sr-Latn-RS" dirty="0" err="1"/>
              <a:t>gugl</a:t>
            </a:r>
            <a:r>
              <a:rPr lang="sr-Latn-RS" dirty="0"/>
              <a:t> nalogom)</a:t>
            </a:r>
          </a:p>
          <a:p>
            <a:r>
              <a:rPr lang="sr-Latn-RS" dirty="0"/>
              <a:t>Sve neophodne biblioteke su već instalirane</a:t>
            </a:r>
          </a:p>
          <a:p>
            <a:r>
              <a:rPr lang="sr-Latn-RS" dirty="0"/>
              <a:t>Kratak uvod u </a:t>
            </a:r>
            <a:r>
              <a:rPr lang="sr-Latn-RS" dirty="0" err="1"/>
              <a:t>pajton</a:t>
            </a:r>
            <a:r>
              <a:rPr lang="sr-Latn-RS" dirty="0"/>
              <a:t> i okruženje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349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Neko je rekao pande?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4"/>
            <a:ext cx="10186410" cy="1040234"/>
          </a:xfrm>
        </p:spPr>
        <p:txBody>
          <a:bodyPr>
            <a:normAutofit fontScale="92500"/>
          </a:bodyPr>
          <a:lstStyle/>
          <a:p>
            <a:r>
              <a:rPr lang="en-US" dirty="0"/>
              <a:t>Pandas je </a:t>
            </a:r>
            <a:r>
              <a:rPr lang="en-US" dirty="0" err="1"/>
              <a:t>biblioteka</a:t>
            </a:r>
            <a:r>
              <a:rPr lang="en-US" dirty="0"/>
              <a:t> </a:t>
            </a:r>
            <a:r>
              <a:rPr lang="sr-Latn-RS" dirty="0"/>
              <a:t>koja služi da data </a:t>
            </a:r>
            <a:r>
              <a:rPr lang="sr-Latn-RS" dirty="0" err="1"/>
              <a:t>exploration</a:t>
            </a:r>
            <a:r>
              <a:rPr lang="sr-Latn-RS" dirty="0"/>
              <a:t> (</a:t>
            </a:r>
            <a:r>
              <a:rPr lang="sr-Latn-RS" dirty="0" err="1"/>
              <a:t>anlizu</a:t>
            </a:r>
            <a:r>
              <a:rPr lang="sr-Latn-RS" dirty="0"/>
              <a:t> i manipulaciju podacima)</a:t>
            </a:r>
          </a:p>
          <a:p>
            <a:r>
              <a:rPr lang="en-US" dirty="0" err="1"/>
              <a:t>Korisno</a:t>
            </a:r>
            <a:r>
              <a:rPr lang="en-US" dirty="0"/>
              <a:t>: </a:t>
            </a:r>
            <a:r>
              <a:rPr lang="sr-Latn-RS" dirty="0" err="1"/>
              <a:t>pd.read_csv</a:t>
            </a:r>
            <a:r>
              <a:rPr lang="sr-Latn-RS" dirty="0"/>
              <a:t>(</a:t>
            </a:r>
            <a:r>
              <a:rPr lang="en-US" dirty="0"/>
              <a:t>“</a:t>
            </a:r>
            <a:r>
              <a:rPr lang="sr-Latn-RS" dirty="0" err="1"/>
              <a:t>naziv_fajla</a:t>
            </a:r>
            <a:r>
              <a:rPr lang="en-US" dirty="0"/>
              <a:t>”</a:t>
            </a:r>
            <a:r>
              <a:rPr lang="sr-Latn-RS" dirty="0"/>
              <a:t>) i </a:t>
            </a:r>
            <a:r>
              <a:rPr lang="sr-Latn-RS" dirty="0" err="1"/>
              <a:t>data_set.to_csv</a:t>
            </a:r>
            <a:r>
              <a:rPr lang="sr-Latn-RS" dirty="0"/>
              <a:t>(„ </a:t>
            </a:r>
            <a:r>
              <a:rPr lang="sr-Latn-RS" dirty="0" err="1"/>
              <a:t>naziv_fajla</a:t>
            </a:r>
            <a:r>
              <a:rPr lang="sr-Latn-RS" dirty="0"/>
              <a:t>“),</a:t>
            </a:r>
            <a:r>
              <a:rPr lang="en-US" dirty="0"/>
              <a:t> </a:t>
            </a:r>
            <a:r>
              <a:rPr lang="sr-Latn-RS" dirty="0" err="1"/>
              <a:t>dataset</a:t>
            </a:r>
            <a:r>
              <a:rPr lang="en-US" dirty="0"/>
              <a:t>[</a:t>
            </a:r>
            <a:r>
              <a:rPr lang="sr-Latn-RS" dirty="0"/>
              <a:t>„</a:t>
            </a:r>
            <a:r>
              <a:rPr lang="en-US" dirty="0" err="1"/>
              <a:t>naziv_kolone</a:t>
            </a:r>
            <a:r>
              <a:rPr lang="sr-Latn-RS" dirty="0"/>
              <a:t>“</a:t>
            </a:r>
            <a:r>
              <a:rPr lang="en-US" dirty="0"/>
              <a:t>], </a:t>
            </a:r>
            <a:r>
              <a:rPr lang="sr-Latn-RS" dirty="0" err="1"/>
              <a:t>dtypes</a:t>
            </a:r>
            <a:r>
              <a:rPr lang="sr-Latn-RS" dirty="0"/>
              <a:t>, info, </a:t>
            </a:r>
            <a:r>
              <a:rPr lang="sr-Latn-RS" dirty="0" err="1"/>
              <a:t>describe</a:t>
            </a:r>
            <a:r>
              <a:rPr lang="sr-Latn-RS" dirty="0"/>
              <a:t>, </a:t>
            </a:r>
            <a:r>
              <a:rPr lang="sr-Latn-RS" dirty="0" err="1"/>
              <a:t>columns</a:t>
            </a:r>
            <a:r>
              <a:rPr lang="sr-Latn-RS" dirty="0"/>
              <a:t>, </a:t>
            </a:r>
            <a:r>
              <a:rPr lang="sr-Latn-RS" dirty="0" err="1"/>
              <a:t>head</a:t>
            </a:r>
            <a:r>
              <a:rPr lang="sr-Latn-RS" dirty="0"/>
              <a:t>, </a:t>
            </a:r>
            <a:r>
              <a:rPr lang="sr-Latn-RS" dirty="0" err="1"/>
              <a:t>tail</a:t>
            </a:r>
            <a:r>
              <a:rPr lang="sr-Latn-RS" dirty="0"/>
              <a:t>, </a:t>
            </a:r>
            <a:r>
              <a:rPr lang="sr-Latn-RS" dirty="0" err="1"/>
              <a:t>loc</a:t>
            </a:r>
            <a:r>
              <a:rPr lang="sr-Latn-RS" dirty="0"/>
              <a:t>, plot, </a:t>
            </a:r>
            <a:r>
              <a:rPr lang="sr-Latn-RS" dirty="0" err="1"/>
              <a:t>hist</a:t>
            </a:r>
            <a:r>
              <a:rPr lang="sr-Latn-RS" dirty="0"/>
              <a:t>, </a:t>
            </a:r>
            <a:r>
              <a:rPr lang="en-US" dirty="0"/>
              <a:t>str, </a:t>
            </a:r>
            <a:r>
              <a:rPr lang="en-US" dirty="0" err="1"/>
              <a:t>fillna</a:t>
            </a:r>
            <a:r>
              <a:rPr lang="en-US" dirty="0"/>
              <a:t>, </a:t>
            </a:r>
            <a:r>
              <a:rPr lang="en-US" dirty="0" err="1"/>
              <a:t>dropna</a:t>
            </a:r>
            <a:r>
              <a:rPr lang="en-US" dirty="0"/>
              <a:t>, apply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7444C-CFC8-64D5-EA7E-3722F805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5" y="2788874"/>
            <a:ext cx="7934325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E0345-68CC-3D35-1258-71B50D297368}"/>
              </a:ext>
            </a:extLst>
          </p:cNvPr>
          <p:cNvSpPr txBox="1"/>
          <p:nvPr/>
        </p:nvSpPr>
        <p:spPr>
          <a:xfrm>
            <a:off x="677333" y="6367244"/>
            <a:ext cx="105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/>
              <a:t>NumPy</a:t>
            </a:r>
            <a:r>
              <a:rPr lang="sr-Latn-RS" dirty="0"/>
              <a:t> – korisna biblioteka za numeričke operacije (zasnovana na matricama) - </a:t>
            </a:r>
            <a:r>
              <a:rPr lang="sr-Latn-RS" dirty="0" err="1"/>
              <a:t>np.random.seed</a:t>
            </a:r>
            <a:r>
              <a:rPr lang="sr-Latn-RS" dirty="0"/>
              <a:t>(42)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82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sr-Latn-R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3"/>
            <a:ext cx="9188119" cy="922789"/>
          </a:xfrm>
        </p:spPr>
        <p:txBody>
          <a:bodyPr>
            <a:normAutofit/>
          </a:bodyPr>
          <a:lstStyle/>
          <a:p>
            <a:r>
              <a:rPr lang="sr-Latn-RS" dirty="0"/>
              <a:t>Biblioteka koja se koristi za vizuelizaciju podataka, koristićemo </a:t>
            </a:r>
            <a:r>
              <a:rPr lang="sr-Latn-RS" dirty="0" err="1"/>
              <a:t>matplotlib.pyplot</a:t>
            </a:r>
            <a:endParaRPr lang="sr-Latn-RS" dirty="0"/>
          </a:p>
          <a:p>
            <a:r>
              <a:rPr lang="sr-Latn-RS" dirty="0" err="1"/>
              <a:t>Integrise</a:t>
            </a:r>
            <a:r>
              <a:rPr lang="sr-Latn-RS" dirty="0"/>
              <a:t> se lepo sa </a:t>
            </a:r>
            <a:r>
              <a:rPr lang="sr-Latn-RS" dirty="0" err="1"/>
              <a:t>pandas</a:t>
            </a:r>
            <a:r>
              <a:rPr lang="sr-Latn-RS" dirty="0"/>
              <a:t> (zasnovana na </a:t>
            </a:r>
            <a:r>
              <a:rPr lang="sr-Latn-RS" dirty="0" err="1"/>
              <a:t>NumPy</a:t>
            </a:r>
            <a:r>
              <a:rPr lang="sr-Latn-RS" dirty="0"/>
              <a:t> nizovima)</a:t>
            </a:r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F7E03-8ACB-0E47-12AF-62A5A15E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55" y="2239859"/>
            <a:ext cx="5772995" cy="42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70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sr-Latn-R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3"/>
            <a:ext cx="9188119" cy="922789"/>
          </a:xfrm>
        </p:spPr>
        <p:txBody>
          <a:bodyPr>
            <a:normAutofit/>
          </a:bodyPr>
          <a:lstStyle/>
          <a:p>
            <a:r>
              <a:rPr lang="sr-Latn-RS" dirty="0"/>
              <a:t>Biblioteka koja se koristi za vizuelizaciju podataka, koristićemo </a:t>
            </a:r>
            <a:r>
              <a:rPr lang="sr-Latn-RS" dirty="0" err="1"/>
              <a:t>matplotlib.pyplot</a:t>
            </a:r>
            <a:endParaRPr lang="sr-Latn-RS" dirty="0"/>
          </a:p>
          <a:p>
            <a:r>
              <a:rPr lang="sr-Latn-RS" dirty="0" err="1"/>
              <a:t>Integrise</a:t>
            </a:r>
            <a:r>
              <a:rPr lang="sr-Latn-RS" dirty="0"/>
              <a:t> se lepo sa </a:t>
            </a:r>
            <a:r>
              <a:rPr lang="sr-Latn-RS" dirty="0" err="1"/>
              <a:t>pandas</a:t>
            </a:r>
            <a:r>
              <a:rPr lang="sr-Latn-RS" dirty="0"/>
              <a:t> (zasnovana na </a:t>
            </a:r>
            <a:r>
              <a:rPr lang="sr-Latn-RS" dirty="0" err="1"/>
              <a:t>NumPy</a:t>
            </a:r>
            <a:r>
              <a:rPr lang="sr-Latn-RS" dirty="0"/>
              <a:t> nizovima)</a:t>
            </a:r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F7E03-8ACB-0E47-12AF-62A5A15E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55" y="2239859"/>
            <a:ext cx="5772995" cy="42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0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 -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3"/>
            <a:ext cx="9166463" cy="1349772"/>
          </a:xfrm>
        </p:spPr>
        <p:txBody>
          <a:bodyPr>
            <a:normAutofit/>
          </a:bodyPr>
          <a:lstStyle/>
          <a:p>
            <a:r>
              <a:rPr lang="en-US" dirty="0"/>
              <a:t>Scikit-learn (</a:t>
            </a:r>
            <a:r>
              <a:rPr lang="en-US" dirty="0" err="1"/>
              <a:t>sklearn</a:t>
            </a:r>
            <a:r>
              <a:rPr lang="en-US" dirty="0"/>
              <a:t>) je </a:t>
            </a:r>
            <a:r>
              <a:rPr lang="en-US" dirty="0" err="1"/>
              <a:t>pajton</a:t>
            </a:r>
            <a:r>
              <a:rPr lang="en-US" dirty="0"/>
              <a:t> </a:t>
            </a:r>
            <a:r>
              <a:rPr lang="en-US" dirty="0" err="1"/>
              <a:t>biblioteka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za ma</a:t>
            </a:r>
            <a:r>
              <a:rPr lang="sr-Latn-RS" dirty="0"/>
              <a:t>šinsko učenje</a:t>
            </a:r>
          </a:p>
          <a:p>
            <a:r>
              <a:rPr lang="sr-Latn-RS" dirty="0"/>
              <a:t>U okviru </a:t>
            </a:r>
            <a:r>
              <a:rPr lang="sr-Latn-RS" dirty="0" err="1"/>
              <a:t>sklearn</a:t>
            </a:r>
            <a:r>
              <a:rPr lang="sr-Latn-RS" dirty="0"/>
              <a:t> se nalaze algoritmi koje ćemo koristiti na radionici</a:t>
            </a:r>
          </a:p>
          <a:p>
            <a:r>
              <a:rPr lang="sr-Latn-RS" dirty="0"/>
              <a:t>Najbitnije: </a:t>
            </a:r>
            <a:r>
              <a:rPr lang="sr-Latn-RS" dirty="0" err="1"/>
              <a:t>train_test_split</a:t>
            </a:r>
            <a:r>
              <a:rPr lang="sr-Latn-RS" dirty="0"/>
              <a:t>, </a:t>
            </a:r>
            <a:r>
              <a:rPr lang="sr-Latn-RS" dirty="0" err="1"/>
              <a:t>fit</a:t>
            </a:r>
            <a:r>
              <a:rPr lang="sr-Latn-RS" dirty="0"/>
              <a:t>, </a:t>
            </a:r>
            <a:r>
              <a:rPr lang="sr-Latn-RS" dirty="0" err="1"/>
              <a:t>predict</a:t>
            </a:r>
            <a:r>
              <a:rPr lang="sr-Latn-RS" dirty="0"/>
              <a:t>, </a:t>
            </a:r>
            <a:r>
              <a:rPr lang="fr-FR" dirty="0" err="1"/>
              <a:t>classification_report</a:t>
            </a:r>
            <a:r>
              <a:rPr lang="fr-FR" dirty="0"/>
              <a:t>, </a:t>
            </a:r>
            <a:r>
              <a:rPr lang="fr-FR" dirty="0" err="1"/>
              <a:t>confusion_matrix</a:t>
            </a:r>
            <a:r>
              <a:rPr lang="sr-Latn-RS" dirty="0"/>
              <a:t>..</a:t>
            </a:r>
          </a:p>
          <a:p>
            <a:endParaRPr lang="en-US" dirty="0"/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EFB399-2189-8C2E-F4CE-4606534F6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31" t="-151" r="4931" b="11501"/>
          <a:stretch/>
        </p:blipFill>
        <p:spPr>
          <a:xfrm>
            <a:off x="677333" y="2748208"/>
            <a:ext cx="7977672" cy="39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2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sr-Latn-RS" dirty="0"/>
              <a:t>Matrica konfuzije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4"/>
            <a:ext cx="8869339" cy="640360"/>
          </a:xfrm>
        </p:spPr>
        <p:txBody>
          <a:bodyPr>
            <a:normAutofit/>
          </a:bodyPr>
          <a:lstStyle/>
          <a:p>
            <a:r>
              <a:rPr lang="sr-Latn-RS" dirty="0"/>
              <a:t>Koristi se za vizuelizaciju performansi modela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DD37B-4A7A-C32E-E58F-177AB01F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933575"/>
            <a:ext cx="5667375" cy="431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AD0C2-7B1A-58D2-F762-8EF2F4CE6444}"/>
              </a:ext>
            </a:extLst>
          </p:cNvPr>
          <p:cNvSpPr txBox="1"/>
          <p:nvPr/>
        </p:nvSpPr>
        <p:spPr>
          <a:xfrm>
            <a:off x="5696125" y="2164244"/>
            <a:ext cx="40938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/>
              <a:t>True</a:t>
            </a:r>
            <a:r>
              <a:rPr lang="sr-Latn-RS" dirty="0"/>
              <a:t> </a:t>
            </a:r>
            <a:r>
              <a:rPr lang="sr-Latn-RS" dirty="0" err="1"/>
              <a:t>positive</a:t>
            </a:r>
            <a:r>
              <a:rPr lang="sr-Latn-RS" dirty="0"/>
              <a:t>: model previđa 1, a tačno je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/>
              <a:t>False</a:t>
            </a:r>
            <a:r>
              <a:rPr lang="sr-Latn-RS" dirty="0"/>
              <a:t> </a:t>
            </a:r>
            <a:r>
              <a:rPr lang="sr-Latn-RS" dirty="0" err="1"/>
              <a:t>positive</a:t>
            </a:r>
            <a:r>
              <a:rPr lang="sr-Latn-RS" dirty="0"/>
              <a:t> : model previđa 1, a tačno je 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/>
              <a:t>True</a:t>
            </a:r>
            <a:r>
              <a:rPr lang="sr-Latn-RS" dirty="0"/>
              <a:t> negative: model previđa 0, a tačno je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/>
              <a:t>False</a:t>
            </a:r>
            <a:r>
              <a:rPr lang="sr-Latn-RS" dirty="0"/>
              <a:t> negative: model previđa 0, a tačno je 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01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49888" cy="776171"/>
          </a:xfrm>
        </p:spPr>
        <p:txBody>
          <a:bodyPr anchor="t">
            <a:normAutofit/>
          </a:bodyPr>
          <a:lstStyle/>
          <a:p>
            <a:r>
              <a:rPr lang="sr-Latn-RS" dirty="0"/>
              <a:t>Koje metrike se prate?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462"/>
            <a:ext cx="9483703" cy="965167"/>
          </a:xfrm>
        </p:spPr>
        <p:txBody>
          <a:bodyPr>
            <a:normAutofit/>
          </a:bodyPr>
          <a:lstStyle/>
          <a:p>
            <a:r>
              <a:rPr lang="sr-Latn-RS" dirty="0"/>
              <a:t>U zavisnosti od </a:t>
            </a:r>
            <a:r>
              <a:rPr lang="sr-Latn-RS" b="1" dirty="0"/>
              <a:t>problema</a:t>
            </a:r>
            <a:r>
              <a:rPr lang="sr-Latn-RS" dirty="0"/>
              <a:t>, vrednuju se različiti aspekti modela: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A5ED4C-0FF6-726B-DCCA-ADB8737BC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411689"/>
                  </p:ext>
                </p:extLst>
              </p:nvPr>
            </p:nvGraphicFramePr>
            <p:xfrm>
              <a:off x="1125989" y="2095461"/>
              <a:ext cx="6365380" cy="239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2690">
                      <a:extLst>
                        <a:ext uri="{9D8B030D-6E8A-4147-A177-3AD203B41FA5}">
                          <a16:colId xmlns:a16="http://schemas.microsoft.com/office/drawing/2014/main" val="84238824"/>
                        </a:ext>
                      </a:extLst>
                    </a:gridCol>
                    <a:gridCol w="3182690">
                      <a:extLst>
                        <a:ext uri="{9D8B030D-6E8A-4147-A177-3AD203B41FA5}">
                          <a16:colId xmlns:a16="http://schemas.microsoft.com/office/drawing/2014/main" val="24703283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/>
                            <a:t>Klasifikacija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/>
                            <a:t>Regresija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0023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Accuracy</a:t>
                          </a:r>
                          <a:r>
                            <a:rPr lang="sr-Latn-RS" dirty="0"/>
                            <a:t> (tačnost)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sr-Latn-R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r-Latn-R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sr-Latn-R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2196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Precision</a:t>
                          </a:r>
                          <a:r>
                            <a:rPr lang="sr-Latn-RS" dirty="0"/>
                            <a:t> (preciznost)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Mean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absolute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error</a:t>
                          </a:r>
                          <a:r>
                            <a:rPr lang="sr-Latn-RS" dirty="0"/>
                            <a:t> – MSE (srednja apsolutna greška)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91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Recall</a:t>
                          </a:r>
                          <a:endParaRPr lang="sr-Latn-R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Mean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squared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error</a:t>
                          </a:r>
                          <a:r>
                            <a:rPr lang="sr-Latn-RS" dirty="0"/>
                            <a:t> – MSE (srednja kvadratna greška)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8566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Root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mean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squared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error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9146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0A5ED4C-0FF6-726B-DCCA-ADB8737BC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411689"/>
                  </p:ext>
                </p:extLst>
              </p:nvPr>
            </p:nvGraphicFramePr>
            <p:xfrm>
              <a:off x="1125989" y="2095461"/>
              <a:ext cx="6365380" cy="239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2690">
                      <a:extLst>
                        <a:ext uri="{9D8B030D-6E8A-4147-A177-3AD203B41FA5}">
                          <a16:colId xmlns:a16="http://schemas.microsoft.com/office/drawing/2014/main" val="84238824"/>
                        </a:ext>
                      </a:extLst>
                    </a:gridCol>
                    <a:gridCol w="3182690">
                      <a:extLst>
                        <a:ext uri="{9D8B030D-6E8A-4147-A177-3AD203B41FA5}">
                          <a16:colId xmlns:a16="http://schemas.microsoft.com/office/drawing/2014/main" val="24703283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/>
                            <a:t>Klasifikacija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/>
                            <a:t>Regresija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0023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Accuracy</a:t>
                          </a:r>
                          <a:r>
                            <a:rPr lang="sr-Latn-RS" dirty="0"/>
                            <a:t> (tačnost)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3" t="-109836" r="-958" b="-4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21963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Precision</a:t>
                          </a:r>
                          <a:r>
                            <a:rPr lang="sr-Latn-RS" dirty="0"/>
                            <a:t> (preciznost)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Mean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absolute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error</a:t>
                          </a:r>
                          <a:r>
                            <a:rPr lang="sr-Latn-RS" dirty="0"/>
                            <a:t> – MSE (srednja apsolutna greška)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919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Recall</a:t>
                          </a:r>
                          <a:endParaRPr lang="sr-Latn-R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Mean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squared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error</a:t>
                          </a:r>
                          <a:r>
                            <a:rPr lang="sr-Latn-RS" dirty="0"/>
                            <a:t> – MSE (srednja kvadratna greška)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8566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r-Latn-R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r-Latn-RS" dirty="0" err="1"/>
                            <a:t>Root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mean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squared</a:t>
                          </a:r>
                          <a:r>
                            <a:rPr lang="sr-Latn-RS" dirty="0"/>
                            <a:t> </a:t>
                          </a:r>
                          <a:r>
                            <a:rPr lang="sr-Latn-RS" dirty="0" err="1"/>
                            <a:t>error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9146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9526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sr-Latn-RS" dirty="0" err="1"/>
              <a:t>Classification</a:t>
            </a:r>
            <a:r>
              <a:rPr lang="sr-Latn-RS" dirty="0"/>
              <a:t> </a:t>
            </a:r>
            <a:r>
              <a:rPr lang="sr-Latn-RS" dirty="0" err="1"/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073"/>
            <a:ext cx="5513742" cy="1115735"/>
          </a:xfrm>
        </p:spPr>
        <p:txBody>
          <a:bodyPr>
            <a:normAutofit/>
          </a:bodyPr>
          <a:lstStyle/>
          <a:p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6B3F3-8C20-3A9B-3302-C54FE98F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57" y="135883"/>
            <a:ext cx="49244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583"/>
          </a:xfrm>
        </p:spPr>
        <p:txBody>
          <a:bodyPr/>
          <a:lstStyle/>
          <a:p>
            <a:r>
              <a:rPr lang="sr-Latn-RS" dirty="0"/>
              <a:t>Uvod u mašinsko učenje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8596668" cy="4657179"/>
          </a:xfrm>
        </p:spPr>
        <p:txBody>
          <a:bodyPr/>
          <a:lstStyle/>
          <a:p>
            <a:r>
              <a:rPr lang="sr-Latn-RS" dirty="0"/>
              <a:t>Šta je to uopšte?</a:t>
            </a:r>
            <a:r>
              <a:rPr lang="en-US" dirty="0"/>
              <a:t> Kori</a:t>
            </a:r>
            <a:r>
              <a:rPr lang="sr-Latn-RS" dirty="0" err="1"/>
              <a:t>šćenje</a:t>
            </a:r>
            <a:r>
              <a:rPr lang="sr-Latn-RS" dirty="0"/>
              <a:t> algoritma da se pronađu pravilnosti u podacima.</a:t>
            </a:r>
          </a:p>
          <a:p>
            <a:r>
              <a:rPr lang="sr-Latn-RS" dirty="0"/>
              <a:t>Zašto bi to iko koristio? Uz pomoć tog naučenog algoritma (modela), možemo donositi predikcije za budućnost, korišćenjem sličnih podataka.</a:t>
            </a:r>
          </a:p>
          <a:p>
            <a:r>
              <a:rPr lang="sr-Latn-RS" dirty="0"/>
              <a:t>Primer: sistemi preporuke</a:t>
            </a:r>
          </a:p>
          <a:p>
            <a:endParaRPr lang="en-US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A53814D-A166-1DC6-C586-B3B86072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48" y="2872880"/>
            <a:ext cx="6479097" cy="36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5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3"/>
            <a:ext cx="8775013" cy="1115735"/>
          </a:xfrm>
        </p:spPr>
        <p:txBody>
          <a:bodyPr>
            <a:normAutofit/>
          </a:bodyPr>
          <a:lstStyle/>
          <a:p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metrike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49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sr-Latn-RS" dirty="0" err="1"/>
              <a:t>Cross-validation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073"/>
            <a:ext cx="8596668" cy="640361"/>
          </a:xfrm>
        </p:spPr>
        <p:txBody>
          <a:bodyPr>
            <a:normAutofit/>
          </a:bodyPr>
          <a:lstStyle/>
          <a:p>
            <a:r>
              <a:rPr lang="en-US" dirty="0" err="1"/>
              <a:t>Tehnika</a:t>
            </a:r>
            <a:r>
              <a:rPr lang="en-US" dirty="0"/>
              <a:t> </a:t>
            </a:r>
            <a:r>
              <a:rPr lang="en-US" dirty="0" err="1"/>
              <a:t>kojom</a:t>
            </a:r>
            <a:r>
              <a:rPr lang="en-US" dirty="0"/>
              <a:t> se</a:t>
            </a:r>
            <a:r>
              <a:rPr lang="sr-Latn-RS" dirty="0"/>
              <a:t> se ocenjuje mogućnost modela da generalizuje nad nepoznatim </a:t>
            </a:r>
            <a:r>
              <a:rPr lang="sr-Latn-RS" dirty="0" err="1"/>
              <a:t>datasetom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CA431-41B4-43CF-C86E-7AB1C5619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1"/>
          <a:stretch/>
        </p:blipFill>
        <p:spPr>
          <a:xfrm>
            <a:off x="1026173" y="2108434"/>
            <a:ext cx="7865901" cy="39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360"/>
          </a:xfrm>
        </p:spPr>
        <p:txBody>
          <a:bodyPr/>
          <a:lstStyle/>
          <a:p>
            <a:r>
              <a:rPr lang="sr-Latn-R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8073"/>
            <a:ext cx="8775013" cy="1115735"/>
          </a:xfrm>
        </p:spPr>
        <p:txBody>
          <a:bodyPr>
            <a:normAutofit/>
          </a:bodyPr>
          <a:lstStyle/>
          <a:p>
            <a:r>
              <a:rPr lang="sr-Latn-RS" dirty="0"/>
              <a:t>Prebacivanje kategoričkih atributa u numeričke</a:t>
            </a:r>
          </a:p>
          <a:p>
            <a:r>
              <a:rPr lang="sr-Latn-RS" dirty="0"/>
              <a:t>Koristi se </a:t>
            </a:r>
            <a:r>
              <a:rPr lang="sr-Latn-RS" dirty="0" err="1"/>
              <a:t>OneHotEncoder</a:t>
            </a:r>
            <a:r>
              <a:rPr lang="sr-Latn-RS" dirty="0"/>
              <a:t> u okviru </a:t>
            </a:r>
            <a:r>
              <a:rPr lang="sr-Latn-RS" dirty="0" err="1"/>
              <a:t>sklearn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D57BB-6674-AD14-5918-726803EE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03" y="2273731"/>
            <a:ext cx="8586543" cy="36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35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A4C3-0026-5490-142C-9E8F198E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Hvala na pažnji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64794-A488-4D95-2341-08D26B4DD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Druženje?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2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96C02D-7008-D2CA-21B9-548A28A753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0467" y="3265299"/>
            <a:ext cx="5708693" cy="3211139"/>
          </a:xfrm>
        </p:spPr>
      </p:pic>
      <p:pic>
        <p:nvPicPr>
          <p:cNvPr id="8" name="Content Placeholder 7" descr="Diagram, text&#10;&#10;Description automatically generated">
            <a:extLst>
              <a:ext uri="{FF2B5EF4-FFF2-40B4-BE49-F238E27FC236}">
                <a16:creationId xmlns:a16="http://schemas.microsoft.com/office/drawing/2014/main" id="{49AA6D78-E629-5008-ACCD-05C833640B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402" y="156903"/>
            <a:ext cx="5526039" cy="31083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D24680-13F8-B1C6-318D-5F08BC71E88B}"/>
              </a:ext>
            </a:extLst>
          </p:cNvPr>
          <p:cNvSpPr txBox="1"/>
          <p:nvPr/>
        </p:nvSpPr>
        <p:spPr>
          <a:xfrm>
            <a:off x="1291905" y="4488110"/>
            <a:ext cx="1069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Iteracije</a:t>
            </a:r>
          </a:p>
          <a:p>
            <a:r>
              <a:rPr lang="sr-Latn-RS" dirty="0"/>
              <a:t>opet </a:t>
            </a:r>
          </a:p>
          <a:p>
            <a:r>
              <a:rPr lang="sr-Latn-RS" dirty="0"/>
              <a:t>i opet</a:t>
            </a:r>
          </a:p>
          <a:p>
            <a:r>
              <a:rPr lang="sr-Latn-RS" dirty="0"/>
              <a:t>i opet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8C34F-6294-27CB-C231-0F63E6649A5A}"/>
              </a:ext>
            </a:extLst>
          </p:cNvPr>
          <p:cNvSpPr txBox="1"/>
          <p:nvPr/>
        </p:nvSpPr>
        <p:spPr>
          <a:xfrm>
            <a:off x="6197094" y="1308683"/>
            <a:ext cx="250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Normalan algoritam </a:t>
            </a:r>
            <a:r>
              <a:rPr lang="sr-Latn-RS" dirty="0" err="1"/>
              <a:t>vs</a:t>
            </a:r>
            <a:endParaRPr lang="sr-Latn-RS" dirty="0"/>
          </a:p>
          <a:p>
            <a:r>
              <a:rPr lang="sr-Latn-RS" dirty="0" err="1"/>
              <a:t>Machine</a:t>
            </a:r>
            <a:r>
              <a:rPr lang="sr-Latn-RS" dirty="0"/>
              <a:t> </a:t>
            </a:r>
            <a:r>
              <a:rPr lang="sr-Latn-RS" dirty="0" err="1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5982"/>
            <a:ext cx="8596668" cy="1320800"/>
          </a:xfrm>
        </p:spPr>
        <p:txBody>
          <a:bodyPr/>
          <a:lstStyle/>
          <a:p>
            <a:r>
              <a:rPr lang="sr-Latn-RS" dirty="0"/>
              <a:t>Nauka o podacima (data science) i mašinsko učenje</a:t>
            </a:r>
            <a:endParaRPr lang="en-US" dirty="0"/>
          </a:p>
        </p:txBody>
      </p:sp>
      <p:pic>
        <p:nvPicPr>
          <p:cNvPr id="5" name="Content Placeholder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4FC2A1C3-50F0-8F27-BE7E-19D645A07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887346"/>
            <a:ext cx="6900332" cy="38814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2AB26-81A6-412F-4142-47003378C1C1}"/>
              </a:ext>
            </a:extLst>
          </p:cNvPr>
          <p:cNvSpPr txBox="1"/>
          <p:nvPr/>
        </p:nvSpPr>
        <p:spPr>
          <a:xfrm>
            <a:off x="677334" y="1617251"/>
            <a:ext cx="9269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Analiza podataka – aktivnosti vezane za proučavanje podataka (data </a:t>
            </a:r>
            <a:r>
              <a:rPr lang="sr-Latn-RS" dirty="0" err="1"/>
              <a:t>exploraton</a:t>
            </a:r>
            <a:r>
              <a:rPr lang="sr-Latn-RS" dirty="0"/>
              <a:t>) i njihovu vizuelizaciju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Mašinsko učenje – korišćenje tih podataka za kreiranje korisnih modela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Nauka o podacima – integracija ove dve celine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4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3D05-5A1A-476F-DFF1-1FAD053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6314"/>
            <a:ext cx="8596668" cy="1320800"/>
          </a:xfrm>
        </p:spPr>
        <p:txBody>
          <a:bodyPr/>
          <a:lstStyle/>
          <a:p>
            <a:r>
              <a:rPr lang="sr-Latn-RS" dirty="0"/>
              <a:t>Vrste mašinskog učenja</a:t>
            </a:r>
            <a:endParaRPr lang="en-US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80363563-B005-2D13-06EA-98E76A22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01958"/>
            <a:ext cx="7418042" cy="40954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08BB-BFD6-3338-5952-448BDA5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85620"/>
            <a:ext cx="8434197" cy="1222988"/>
          </a:xfrm>
        </p:spPr>
        <p:txBody>
          <a:bodyPr>
            <a:normAutofit/>
          </a:bodyPr>
          <a:lstStyle/>
          <a:p>
            <a:r>
              <a:rPr lang="en-US" dirty="0" err="1"/>
              <a:t>Nadgledano</a:t>
            </a:r>
            <a:r>
              <a:rPr lang="sr-Latn-RS" dirty="0"/>
              <a:t> – Klasifikacija i Regresija</a:t>
            </a:r>
          </a:p>
          <a:p>
            <a:r>
              <a:rPr lang="en-US" dirty="0" err="1"/>
              <a:t>Nenadgledano</a:t>
            </a:r>
            <a:r>
              <a:rPr lang="sr-Latn-RS" dirty="0"/>
              <a:t> – </a:t>
            </a:r>
            <a:r>
              <a:rPr lang="sr-Latn-RS" dirty="0" err="1"/>
              <a:t>Klasterovanje</a:t>
            </a:r>
            <a:endParaRPr lang="en-US" dirty="0"/>
          </a:p>
          <a:p>
            <a:r>
              <a:rPr lang="en-US" dirty="0"/>
              <a:t>U</a:t>
            </a:r>
            <a:r>
              <a:rPr lang="sr-Latn-RS" dirty="0" err="1"/>
              <a:t>čenje</a:t>
            </a:r>
            <a:r>
              <a:rPr lang="sr-Latn-RS" dirty="0"/>
              <a:t> podsticajem – podsticanje mašine korišćenjem sistema nagrađivanja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71997-3496-7F6E-4F76-407EF6638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21" y="2356992"/>
            <a:ext cx="8596312" cy="37434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576AEC-8FC8-C008-2DE0-2B37985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Kako se pristupa nekom problemu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AACA8-8871-A0B1-586B-6AB323EC3492}"/>
              </a:ext>
            </a:extLst>
          </p:cNvPr>
          <p:cNvSpPr txBox="1"/>
          <p:nvPr/>
        </p:nvSpPr>
        <p:spPr>
          <a:xfrm>
            <a:off x="677334" y="1433662"/>
            <a:ext cx="8054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Koraci u kreiranju jednog modela mašinskog učenja: </a:t>
            </a:r>
          </a:p>
          <a:p>
            <a:r>
              <a:rPr lang="sr-Latn-RS" dirty="0"/>
              <a:t>	Problem </a:t>
            </a:r>
            <a:r>
              <a:rPr lang="sr-Latn-RS" dirty="0" err="1"/>
              <a:t>definition</a:t>
            </a:r>
            <a:r>
              <a:rPr lang="sr-Latn-RS" dirty="0"/>
              <a:t>, Data, </a:t>
            </a:r>
            <a:r>
              <a:rPr lang="sr-Latn-RS" dirty="0" err="1"/>
              <a:t>Evaluation</a:t>
            </a:r>
            <a:r>
              <a:rPr lang="sr-Latn-RS" dirty="0"/>
              <a:t>, </a:t>
            </a:r>
            <a:r>
              <a:rPr lang="sr-Latn-RS" dirty="0" err="1"/>
              <a:t>Features</a:t>
            </a:r>
            <a:r>
              <a:rPr lang="sr-Latn-RS" dirty="0"/>
              <a:t>, </a:t>
            </a:r>
            <a:r>
              <a:rPr lang="sr-Latn-RS" dirty="0" err="1"/>
              <a:t>Modelling</a:t>
            </a:r>
            <a:r>
              <a:rPr lang="sr-Latn-RS" dirty="0"/>
              <a:t>, </a:t>
            </a:r>
            <a:r>
              <a:rPr lang="sr-Latn-RS" dirty="0" err="1"/>
              <a:t>Experiments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Ovako ćemo i mi pristupiti projektu na radionici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5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E562-8033-E7FA-8689-28AC31FE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0210"/>
            <a:ext cx="8596668" cy="1320800"/>
          </a:xfrm>
        </p:spPr>
        <p:txBody>
          <a:bodyPr/>
          <a:lstStyle/>
          <a:p>
            <a:r>
              <a:rPr lang="sr-Latn-RS" dirty="0"/>
              <a:t>Problem </a:t>
            </a:r>
            <a:r>
              <a:rPr lang="sr-Latn-RS" dirty="0" err="1"/>
              <a:t>definition</a:t>
            </a:r>
            <a:r>
              <a:rPr lang="sr-Latn-RS" dirty="0"/>
              <a:t> (definisanje problema)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8ED-2195-12FA-1F00-5D7B333F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6974"/>
            <a:ext cx="8596668" cy="3880773"/>
          </a:xfrm>
        </p:spPr>
        <p:txBody>
          <a:bodyPr/>
          <a:lstStyle/>
          <a:p>
            <a:r>
              <a:rPr lang="sr-Latn-RS" dirty="0"/>
              <a:t>Koji problem pokušavamo da rešimo?</a:t>
            </a:r>
          </a:p>
          <a:p>
            <a:r>
              <a:rPr lang="sr-Latn-RS" dirty="0"/>
              <a:t>Indirektno </a:t>
            </a:r>
            <a:r>
              <a:rPr lang="sr-Latn-RS" dirty="0" err="1"/>
              <a:t>ovime</a:t>
            </a:r>
            <a:r>
              <a:rPr lang="sr-Latn-RS" dirty="0"/>
              <a:t> i određujemo algoritam koji ćemo koristiti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16FA8-29CA-869A-E461-0E902869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55" y="2749005"/>
            <a:ext cx="8401967" cy="34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21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0D9E7D1C1AC64E87CB3DEC8DFA7AC6" ma:contentTypeVersion="12" ma:contentTypeDescription="Create a new document." ma:contentTypeScope="" ma:versionID="08e8e56a89dad288a2122d62c9d7583a">
  <xsd:schema xmlns:xsd="http://www.w3.org/2001/XMLSchema" xmlns:xs="http://www.w3.org/2001/XMLSchema" xmlns:p="http://schemas.microsoft.com/office/2006/metadata/properties" xmlns:ns3="22df10fd-73a1-4c6c-8e5e-4ffb51557420" xmlns:ns4="a3d63353-64b2-40f4-a9d1-9aaa220adcbc" targetNamespace="http://schemas.microsoft.com/office/2006/metadata/properties" ma:root="true" ma:fieldsID="a98a1f5bbdf03e0d5239a525896368e0" ns3:_="" ns4:_="">
    <xsd:import namespace="22df10fd-73a1-4c6c-8e5e-4ffb51557420"/>
    <xsd:import namespace="a3d63353-64b2-40f4-a9d1-9aaa220adc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f10fd-73a1-4c6c-8e5e-4ffb5155742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63353-64b2-40f4-a9d1-9aaa220adc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26B117-385B-435C-8BBB-79E6F21F2A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78DDBE-FA0B-4061-8C76-3E7E9BDA027E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a3d63353-64b2-40f4-a9d1-9aaa220adcbc"/>
    <ds:schemaRef ds:uri="http://schemas.microsoft.com/office/2006/documentManagement/types"/>
    <ds:schemaRef ds:uri="http://schemas.microsoft.com/office/infopath/2007/PartnerControls"/>
    <ds:schemaRef ds:uri="22df10fd-73a1-4c6c-8e5e-4ffb5155742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1DA503D-38D0-4E17-A71F-2E75E28108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df10fd-73a1-4c6c-8e5e-4ffb51557420"/>
    <ds:schemaRef ds:uri="a3d63353-64b2-40f4-a9d1-9aaa220ad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891</TotalTime>
  <Words>1340</Words>
  <Application>Microsoft Office PowerPoint</Application>
  <PresentationFormat>Widescreen</PresentationFormat>
  <Paragraphs>190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Cambria Math</vt:lpstr>
      <vt:lpstr>Trebuchet MS</vt:lpstr>
      <vt:lpstr>Wingdings 3</vt:lpstr>
      <vt:lpstr>Facet</vt:lpstr>
      <vt:lpstr>Uvod u veštačku inteligenciju</vt:lpstr>
      <vt:lpstr>Teoretski deo</vt:lpstr>
      <vt:lpstr>AI vs ML vs DL</vt:lpstr>
      <vt:lpstr>Uvod u mašinsko učenje</vt:lpstr>
      <vt:lpstr>PowerPoint Presentation</vt:lpstr>
      <vt:lpstr>Nauka o podacima (data science) i mašinsko učenje</vt:lpstr>
      <vt:lpstr>Vrste mašinskog učenja</vt:lpstr>
      <vt:lpstr>Kako se pristupa nekom problemu</vt:lpstr>
      <vt:lpstr>Problem definition (definisanje problema)</vt:lpstr>
      <vt:lpstr>Nadgledano učenje (Supervised learning)</vt:lpstr>
      <vt:lpstr>Nenadgledano učenje (Supervised learning)</vt:lpstr>
      <vt:lpstr>Transfer learning (učenje prenošenjem znanja)</vt:lpstr>
      <vt:lpstr>Reinforcement learning (učenje podsticajem)</vt:lpstr>
      <vt:lpstr>Rešavanje problema</vt:lpstr>
      <vt:lpstr>Data (Podaci)</vt:lpstr>
      <vt:lpstr>PowerPoint Presentation</vt:lpstr>
      <vt:lpstr>Features (Atributi)</vt:lpstr>
      <vt:lpstr>PowerPoint Presentation</vt:lpstr>
      <vt:lpstr>Drugi tipovi atributa</vt:lpstr>
      <vt:lpstr>Modelling (modelovanje)</vt:lpstr>
      <vt:lpstr>Najvažniji koncept u ML – podela podataka</vt:lpstr>
      <vt:lpstr>Kreiranje modela</vt:lpstr>
      <vt:lpstr>Odabir algoritma</vt:lpstr>
      <vt:lpstr>Treniranje modela</vt:lpstr>
      <vt:lpstr>Model tuning</vt:lpstr>
      <vt:lpstr>Evaluation (evaluacija jelte)</vt:lpstr>
      <vt:lpstr>Overfitting i underfitting</vt:lpstr>
      <vt:lpstr>Ajoj</vt:lpstr>
      <vt:lpstr>Experimentation</vt:lpstr>
      <vt:lpstr>Važna napomena</vt:lpstr>
      <vt:lpstr>Praktični deo</vt:lpstr>
      <vt:lpstr>Uvod</vt:lpstr>
      <vt:lpstr>Neko je rekao pande?</vt:lpstr>
      <vt:lpstr>Matplotlib</vt:lpstr>
      <vt:lpstr>Matplotlib</vt:lpstr>
      <vt:lpstr>SciKit - Learn</vt:lpstr>
      <vt:lpstr>Matrica konfuzije</vt:lpstr>
      <vt:lpstr>Koje metrike se prate?</vt:lpstr>
      <vt:lpstr>Classification report</vt:lpstr>
      <vt:lpstr>Regression</vt:lpstr>
      <vt:lpstr>Cross-validation</vt:lpstr>
      <vt:lpstr>Encoding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mašinsko učenje</dc:title>
  <dc:creator>Stefan Veličković</dc:creator>
  <cp:lastModifiedBy>Stefan Veličković</cp:lastModifiedBy>
  <cp:revision>20</cp:revision>
  <dcterms:created xsi:type="dcterms:W3CDTF">2022-09-27T20:51:58Z</dcterms:created>
  <dcterms:modified xsi:type="dcterms:W3CDTF">2022-10-02T02:24:32Z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0x010100F80D9E7D1C1AC64E87CB3DEC8DFA7AC6</vt:lpwstr>
  </property>
</Properties>
</file>